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1"/>
  </p:notesMasterIdLst>
  <p:sldIdLst>
    <p:sldId id="256" r:id="rId2"/>
    <p:sldId id="264" r:id="rId3"/>
    <p:sldId id="265" r:id="rId4"/>
    <p:sldId id="266" r:id="rId5"/>
    <p:sldId id="268" r:id="rId6"/>
    <p:sldId id="269" r:id="rId7"/>
    <p:sldId id="270" r:id="rId8"/>
    <p:sldId id="271" r:id="rId9"/>
    <p:sldId id="272" r:id="rId10"/>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79998"/>
    <a:srgbClr val="E81C15"/>
    <a:srgbClr val="77DAD8"/>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265" autoAdjust="0"/>
  </p:normalViewPr>
  <p:slideViewPr>
    <p:cSldViewPr>
      <p:cViewPr varScale="1">
        <p:scale>
          <a:sx n="97" d="100"/>
          <a:sy n="97" d="100"/>
        </p:scale>
        <p:origin x="1848" y="72"/>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hdphoto1.wdp>
</file>

<file path=ppt/media/hdphoto2.wdp>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2FB298F-7232-436C-B3A7-53EEEC1EA978}" type="datetimeFigureOut">
              <a:rPr lang="zh-CN" altLang="en-US" smtClean="0"/>
              <a:t>2013/11/1 Friday</a:t>
            </a:fld>
            <a:endParaRPr lang="zh-CN" alt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FD954BC-8956-4479-BE24-4689F6D9801B}" type="slidenum">
              <a:rPr lang="zh-CN" altLang="en-US" smtClean="0"/>
              <a:t>‹#›</a:t>
            </a:fld>
            <a:endParaRPr lang="zh-CN" altLang="en-US"/>
          </a:p>
        </p:txBody>
      </p:sp>
    </p:spTree>
    <p:extLst>
      <p:ext uri="{BB962C8B-B14F-4D97-AF65-F5344CB8AC3E}">
        <p14:creationId xmlns:p14="http://schemas.microsoft.com/office/powerpoint/2010/main" val="25448294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Please enter the title and authors information in this slide but do NOT change the settings of Advance Slide for this slide. </a:t>
            </a:r>
          </a:p>
          <a:p>
            <a:endParaRPr lang="en-US" altLang="zh-CN" dirty="0" smtClean="0"/>
          </a:p>
          <a:p>
            <a:r>
              <a:rPr lang="en-US" altLang="zh-CN" b="1" u="sng" dirty="0" smtClean="0"/>
              <a:t>Right before your presentation starts</a:t>
            </a:r>
            <a:r>
              <a:rPr lang="en-US" altLang="zh-CN" dirty="0" smtClean="0"/>
              <a:t>, this slide will be shown for exactly 10 seconds. You may start speaking as soon as you arrive at the podium, or you can wait for your first slide to appear. </a:t>
            </a:r>
          </a:p>
          <a:p>
            <a:endParaRPr lang="en-US" altLang="zh-CN" dirty="0" smtClean="0"/>
          </a:p>
          <a:p>
            <a:r>
              <a:rPr lang="en-US" altLang="zh-CN" b="1" u="sng" dirty="0" smtClean="0"/>
              <a:t>Right after your presentation</a:t>
            </a:r>
            <a:r>
              <a:rPr lang="en-US" altLang="zh-CN" dirty="0" smtClean="0"/>
              <a:t>, there will be the title slide of the next presentation, lasting 10 seconds, during which you should leave the stage allowing the next presenter to hop on and reach the podium in time.</a:t>
            </a:r>
          </a:p>
          <a:p>
            <a:endParaRPr lang="en-US" altLang="zh-CN" dirty="0" smtClean="0"/>
          </a:p>
        </p:txBody>
      </p:sp>
      <p:sp>
        <p:nvSpPr>
          <p:cNvPr id="4" name="Slide Number Placeholder 3"/>
          <p:cNvSpPr>
            <a:spLocks noGrp="1"/>
          </p:cNvSpPr>
          <p:nvPr>
            <p:ph type="sldNum" sz="quarter" idx="10"/>
          </p:nvPr>
        </p:nvSpPr>
        <p:spPr/>
        <p:txBody>
          <a:bodyPr/>
          <a:lstStyle/>
          <a:p>
            <a:fld id="{BFD954BC-8956-4479-BE24-4689F6D9801B}" type="slidenum">
              <a:rPr lang="zh-CN" altLang="en-US" smtClean="0"/>
              <a:t>1</a:t>
            </a:fld>
            <a:endParaRPr lang="zh-CN" altLang="en-US"/>
          </a:p>
        </p:txBody>
      </p:sp>
    </p:spTree>
    <p:extLst>
      <p:ext uri="{BB962C8B-B14F-4D97-AF65-F5344CB8AC3E}">
        <p14:creationId xmlns:p14="http://schemas.microsoft.com/office/powerpoint/2010/main" val="8236071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This is the reconstructed</a:t>
            </a:r>
            <a:r>
              <a:rPr lang="en-US" altLang="zh-CN" baseline="0" dirty="0" smtClean="0"/>
              <a:t> vessel skeletons. The yellow lines indicate the</a:t>
            </a:r>
          </a:p>
          <a:p>
            <a:r>
              <a:rPr lang="en-US" altLang="zh-CN" baseline="0" dirty="0" smtClean="0"/>
              <a:t>reconstructed skeleton using our method. The green lines</a:t>
            </a:r>
          </a:p>
          <a:p>
            <a:r>
              <a:rPr lang="en-US" altLang="zh-CN" baseline="0" dirty="0" smtClean="0"/>
              <a:t>indicate the ground truth. The inner white box is the bounding box of the ground</a:t>
            </a:r>
          </a:p>
          <a:p>
            <a:r>
              <a:rPr lang="en-US" altLang="zh-CN" baseline="0" dirty="0" smtClean="0"/>
              <a:t>truth.</a:t>
            </a:r>
            <a:endParaRPr lang="zh-CN" altLang="en-US" dirty="0"/>
          </a:p>
        </p:txBody>
      </p:sp>
      <p:sp>
        <p:nvSpPr>
          <p:cNvPr id="4" name="Slide Number Placeholder 3"/>
          <p:cNvSpPr>
            <a:spLocks noGrp="1"/>
          </p:cNvSpPr>
          <p:nvPr>
            <p:ph type="sldNum" sz="quarter" idx="10"/>
          </p:nvPr>
        </p:nvSpPr>
        <p:spPr/>
        <p:txBody>
          <a:bodyPr/>
          <a:lstStyle/>
          <a:p>
            <a:fld id="{BFD954BC-8956-4479-BE24-4689F6D9801B}" type="slidenum">
              <a:rPr lang="zh-CN" altLang="en-US" smtClean="0"/>
              <a:t>2</a:t>
            </a:fld>
            <a:endParaRPr lang="zh-CN" altLang="en-US"/>
          </a:p>
        </p:txBody>
      </p:sp>
    </p:spTree>
    <p:extLst>
      <p:ext uri="{BB962C8B-B14F-4D97-AF65-F5344CB8AC3E}">
        <p14:creationId xmlns:p14="http://schemas.microsoft.com/office/powerpoint/2010/main" val="2114328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ltLang="zh-CN" dirty="0" smtClean="0"/>
              <a:t>So, this is result</a:t>
            </a:r>
            <a:r>
              <a:rPr lang="en-US" altLang="zh-CN" baseline="0" dirty="0" smtClean="0"/>
              <a:t> with the extracted vessel diameters.</a:t>
            </a:r>
            <a:endParaRPr lang="zh-CN" altLang="en-US" dirty="0"/>
          </a:p>
        </p:txBody>
      </p:sp>
      <p:sp>
        <p:nvSpPr>
          <p:cNvPr id="4" name="Slide Number Placeholder 3"/>
          <p:cNvSpPr>
            <a:spLocks noGrp="1"/>
          </p:cNvSpPr>
          <p:nvPr>
            <p:ph type="sldNum" sz="quarter" idx="10"/>
          </p:nvPr>
        </p:nvSpPr>
        <p:spPr/>
        <p:txBody>
          <a:bodyPr/>
          <a:lstStyle/>
          <a:p>
            <a:fld id="{BFD954BC-8956-4479-BE24-4689F6D9801B}" type="slidenum">
              <a:rPr lang="zh-CN" altLang="en-US" smtClean="0"/>
              <a:t>3</a:t>
            </a:fld>
            <a:endParaRPr lang="zh-CN" altLang="en-US"/>
          </a:p>
        </p:txBody>
      </p:sp>
    </p:spTree>
    <p:extLst>
      <p:ext uri="{BB962C8B-B14F-4D97-AF65-F5344CB8AC3E}">
        <p14:creationId xmlns:p14="http://schemas.microsoft.com/office/powerpoint/2010/main" val="16664629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algn="just" fontAlgn="base">
                  <a:spcBef>
                    <a:spcPct val="0"/>
                  </a:spcBef>
                  <a:spcAft>
                    <a:spcPct val="0"/>
                  </a:spcAft>
                </a:pPr>
                <a:r>
                  <a:rPr lang="zh-CN" altLang="en-US" sz="1400" dirty="0" smtClean="0">
                    <a:latin typeface="Times New Roman" pitchFamily="18" charset="0"/>
                    <a:ea typeface="+mn-ea"/>
                    <a:cs typeface="Times New Roman" pitchFamily="18" charset="0"/>
                  </a:rPr>
                  <a:t>The </a:t>
                </a:r>
                <a:r>
                  <a:rPr lang="en-US" altLang="zh-CN" sz="1400" dirty="0" smtClean="0">
                    <a:latin typeface="Times New Roman" pitchFamily="18" charset="0"/>
                    <a:ea typeface="+mn-ea"/>
                    <a:cs typeface="Times New Roman" pitchFamily="18" charset="0"/>
                  </a:rPr>
                  <a:t>image on the left</a:t>
                </a:r>
                <a:r>
                  <a:rPr lang="en-US" altLang="zh-CN" sz="1400" baseline="0" dirty="0" smtClean="0">
                    <a:latin typeface="Times New Roman" pitchFamily="18" charset="0"/>
                    <a:ea typeface="+mn-ea"/>
                    <a:cs typeface="Times New Roman" pitchFamily="18" charset="0"/>
                  </a:rPr>
                  <a:t> is how w</a:t>
                </a:r>
                <a:r>
                  <a:rPr lang="zh-CN" altLang="en-US" sz="1400" dirty="0" smtClean="0">
                    <a:latin typeface="Times New Roman" pitchFamily="18" charset="0"/>
                    <a:ea typeface="+mn-ea"/>
                    <a:cs typeface="Times New Roman" pitchFamily="18" charset="0"/>
                  </a:rPr>
                  <a:t>e simulat</a:t>
                </a:r>
                <a:r>
                  <a:rPr lang="en-US" altLang="zh-CN" sz="1400" dirty="0" smtClean="0">
                    <a:latin typeface="Times New Roman" pitchFamily="18" charset="0"/>
                    <a:ea typeface="+mn-ea"/>
                    <a:cs typeface="Times New Roman" pitchFamily="18" charset="0"/>
                  </a:rPr>
                  <a:t>e</a:t>
                </a:r>
                <a:r>
                  <a:rPr lang="en-US" altLang="zh-CN" sz="1400" baseline="0" dirty="0" smtClean="0">
                    <a:latin typeface="Times New Roman" pitchFamily="18" charset="0"/>
                    <a:ea typeface="+mn-ea"/>
                    <a:cs typeface="Times New Roman" pitchFamily="18" charset="0"/>
                  </a:rPr>
                  <a:t> </a:t>
                </a:r>
                <a:r>
                  <a:rPr lang="en-US" altLang="zh-CN" sz="1400" dirty="0" smtClean="0">
                    <a:latin typeface="Times New Roman" pitchFamily="18" charset="0"/>
                    <a:ea typeface="+mn-ea"/>
                    <a:cs typeface="Times New Roman" pitchFamily="18" charset="0"/>
                  </a:rPr>
                  <a:t>the imaging </a:t>
                </a:r>
                <a:r>
                  <a:rPr lang="zh-CN" altLang="en-US" sz="1400" dirty="0" smtClean="0">
                    <a:latin typeface="Times New Roman" pitchFamily="18" charset="0"/>
                    <a:ea typeface="+mn-ea"/>
                    <a:cs typeface="Times New Roman" pitchFamily="18" charset="0"/>
                  </a:rPr>
                  <a:t>procedure using OpenGL.</a:t>
                </a:r>
                <a:endParaRPr lang="en-US" altLang="zh-CN" sz="1400" dirty="0" smtClean="0">
                  <a:latin typeface="Times New Roman" pitchFamily="18" charset="0"/>
                  <a:ea typeface="+mn-ea"/>
                  <a:cs typeface="Times New Roman" pitchFamily="18" charset="0"/>
                </a:endParaRPr>
              </a:p>
              <a:p>
                <a:pPr algn="just" fontAlgn="base">
                  <a:spcBef>
                    <a:spcPct val="0"/>
                  </a:spcBef>
                  <a:spcAft>
                    <a:spcPct val="0"/>
                  </a:spcAft>
                </a:pPr>
                <a:endParaRPr lang="en-US" altLang="zh-CN" sz="1400" dirty="0" smtClean="0">
                  <a:latin typeface="Times New Roman" pitchFamily="18" charset="0"/>
                  <a:ea typeface="+mn-ea"/>
                  <a:cs typeface="Times New Roman" pitchFamily="18" charset="0"/>
                </a:endParaRPr>
              </a:p>
              <a:p>
                <a:pPr algn="just"/>
                <a:r>
                  <a:rPr lang="en-US" altLang="zh-CN" sz="1400" b="0" dirty="0" smtClean="0">
                    <a:latin typeface="Times New Roman" pitchFamily="18" charset="0"/>
                    <a:cs typeface="Times New Roman" pitchFamily="18" charset="0"/>
                  </a:rPr>
                  <a:t>We </a:t>
                </a:r>
                <a:r>
                  <a:rPr lang="en-US" altLang="zh-CN" sz="1400" b="0" dirty="0">
                    <a:latin typeface="Times New Roman" pitchFamily="18" charset="0"/>
                    <a:cs typeface="Times New Roman" pitchFamily="18" charset="0"/>
                  </a:rPr>
                  <a:t>use at least three views of </a:t>
                </a:r>
                <a:r>
                  <a:rPr lang="en-US" altLang="zh-CN" sz="1400" b="0" dirty="0" smtClean="0">
                    <a:latin typeface="Times New Roman" pitchFamily="18" charset="0"/>
                    <a:cs typeface="Times New Roman" pitchFamily="18" charset="0"/>
                  </a:rPr>
                  <a:t>angiograms </a:t>
                </a:r>
                <a:r>
                  <a:rPr lang="en-US" altLang="zh-CN" sz="1400" b="0" dirty="0">
                    <a:latin typeface="Times New Roman" pitchFamily="18" charset="0"/>
                    <a:cs typeface="Times New Roman" pitchFamily="18" charset="0"/>
                  </a:rPr>
                  <a:t>at the same </a:t>
                </a:r>
                <a:r>
                  <a:rPr lang="en-US" altLang="zh-CN" sz="1400" b="0" dirty="0" smtClean="0">
                    <a:latin typeface="Times New Roman" pitchFamily="18" charset="0"/>
                    <a:cs typeface="Times New Roman" pitchFamily="18" charset="0"/>
                  </a:rPr>
                  <a:t>cardiac </a:t>
                </a:r>
                <a:r>
                  <a:rPr lang="en-US" altLang="zh-CN" sz="1400" b="0" dirty="0">
                    <a:latin typeface="Times New Roman" pitchFamily="18" charset="0"/>
                    <a:cs typeface="Times New Roman" pitchFamily="18" charset="0"/>
                  </a:rPr>
                  <a:t>cycle and choose </a:t>
                </a:r>
                <a:endParaRPr lang="en-US" altLang="zh-CN" sz="1400" b="0" dirty="0" smtClean="0">
                  <a:latin typeface="Times New Roman" pitchFamily="18" charset="0"/>
                  <a:cs typeface="Times New Roman" pitchFamily="18" charset="0"/>
                </a:endParaRPr>
              </a:p>
              <a:p>
                <a:pPr algn="just"/>
                <a:r>
                  <a:rPr lang="en-US" altLang="zh-CN" sz="1400" b="0" dirty="0" smtClean="0">
                    <a:latin typeface="Times New Roman" pitchFamily="18" charset="0"/>
                    <a:cs typeface="Times New Roman" pitchFamily="18" charset="0"/>
                  </a:rPr>
                  <a:t>one</a:t>
                </a:r>
                <a:r>
                  <a:rPr lang="en-US" altLang="zh-CN" sz="1400" b="0" baseline="0" dirty="0" smtClean="0">
                    <a:latin typeface="Times New Roman" pitchFamily="18" charset="0"/>
                    <a:cs typeface="Times New Roman" pitchFamily="18" charset="0"/>
                  </a:rPr>
                  <a:t> typical </a:t>
                </a:r>
                <a:r>
                  <a:rPr lang="en-US" altLang="zh-CN" sz="1400" b="0" dirty="0" smtClean="0">
                    <a:latin typeface="Times New Roman" pitchFamily="18" charset="0"/>
                    <a:cs typeface="Times New Roman" pitchFamily="18" charset="0"/>
                  </a:rPr>
                  <a:t>projection </a:t>
                </a:r>
                <a:r>
                  <a:rPr lang="en-US" altLang="zh-CN" sz="1400" b="0" dirty="0">
                    <a:latin typeface="Times New Roman" pitchFamily="18" charset="0"/>
                    <a:cs typeface="Times New Roman" pitchFamily="18" charset="0"/>
                  </a:rPr>
                  <a:t>view </a:t>
                </a:r>
                <a14:m>
                  <m:oMath xmlns:m="http://schemas.openxmlformats.org/officeDocument/2006/math">
                    <m:sSub>
                      <m:sSubPr>
                        <m:ctrlPr>
                          <a:rPr lang="en-US" altLang="zh-CN" sz="1400" b="0" i="1" smtClean="0">
                            <a:latin typeface="Cambria Math" panose="02040503050406030204" pitchFamily="18" charset="0"/>
                            <a:cs typeface="Times New Roman" pitchFamily="18" charset="0"/>
                          </a:rPr>
                        </m:ctrlPr>
                      </m:sSubPr>
                      <m:e>
                        <m:r>
                          <a:rPr lang="en-US" altLang="zh-CN" sz="1400" b="0" i="1" smtClean="0">
                            <a:latin typeface="Cambria Math" panose="02040503050406030204" pitchFamily="18" charset="0"/>
                            <a:cs typeface="Times New Roman" pitchFamily="18" charset="0"/>
                          </a:rPr>
                          <m:t>𝐼</m:t>
                        </m:r>
                      </m:e>
                      <m:sub>
                        <m:r>
                          <a:rPr lang="en-US" altLang="zh-CN" sz="1400" b="0" i="1" smtClean="0">
                            <a:latin typeface="Cambria Math" panose="02040503050406030204" pitchFamily="18" charset="0"/>
                            <a:cs typeface="Times New Roman" pitchFamily="18" charset="0"/>
                          </a:rPr>
                          <m:t>1</m:t>
                        </m:r>
                      </m:sub>
                    </m:sSub>
                  </m:oMath>
                </a14:m>
                <a:r>
                  <a:rPr lang="en-US" altLang="zh-CN" sz="1400" b="0" dirty="0" smtClean="0">
                    <a:latin typeface="Times New Roman" pitchFamily="18" charset="0"/>
                    <a:cs typeface="Times New Roman" pitchFamily="18" charset="0"/>
                  </a:rPr>
                  <a:t> . As the right image shows, the </a:t>
                </a:r>
                <a:r>
                  <a:rPr lang="en-US" altLang="zh-CN" sz="1400" b="0" dirty="0">
                    <a:latin typeface="Times New Roman" pitchFamily="18" charset="0"/>
                    <a:cs typeface="Times New Roman" pitchFamily="18" charset="0"/>
                  </a:rPr>
                  <a:t>3D space is divided into 3D </a:t>
                </a:r>
                <a:r>
                  <a:rPr lang="en-US" altLang="zh-CN" sz="1400" b="0" dirty="0" smtClean="0">
                    <a:latin typeface="Times New Roman" pitchFamily="18" charset="0"/>
                    <a:cs typeface="Times New Roman" pitchFamily="18" charset="0"/>
                  </a:rPr>
                  <a:t>slices.</a:t>
                </a:r>
              </a:p>
              <a:p>
                <a:pPr algn="just"/>
                <a:r>
                  <a:rPr lang="en-US" altLang="zh-CN" sz="1400" b="0" dirty="0" smtClean="0">
                    <a:latin typeface="Times New Roman" pitchFamily="18" charset="0"/>
                    <a:cs typeface="Times New Roman" pitchFamily="18" charset="0"/>
                  </a:rPr>
                  <a:t>For </a:t>
                </a:r>
                <a:r>
                  <a:rPr lang="en-US" altLang="zh-CN" sz="1400" b="0" dirty="0">
                    <a:latin typeface="Times New Roman" pitchFamily="18" charset="0"/>
                    <a:cs typeface="Times New Roman" pitchFamily="18" charset="0"/>
                  </a:rPr>
                  <a:t>a given pixel </a:t>
                </a:r>
                <a14:m>
                  <m:oMath xmlns:m="http://schemas.openxmlformats.org/officeDocument/2006/math">
                    <m:r>
                      <a:rPr lang="en-US" altLang="zh-CN" sz="1400" b="0" i="1" dirty="0" smtClean="0">
                        <a:latin typeface="Cambria Math" panose="02040503050406030204" pitchFamily="18" charset="0"/>
                        <a:cs typeface="Times New Roman" pitchFamily="18" charset="0"/>
                      </a:rPr>
                      <m:t>𝑝</m:t>
                    </m:r>
                  </m:oMath>
                </a14:m>
                <a:r>
                  <a:rPr lang="en-US" altLang="zh-CN" sz="1400" b="0" dirty="0">
                    <a:latin typeface="Times New Roman" pitchFamily="18" charset="0"/>
                    <a:cs typeface="Times New Roman" pitchFamily="18" charset="0"/>
                  </a:rPr>
                  <a:t> </a:t>
                </a:r>
                <a:r>
                  <a:rPr lang="en-US" altLang="zh-CN" sz="1400" b="0" dirty="0" smtClean="0">
                    <a:latin typeface="Times New Roman" pitchFamily="18" charset="0"/>
                    <a:cs typeface="Times New Roman" pitchFamily="18" charset="0"/>
                  </a:rPr>
                  <a:t>on the angiograms </a:t>
                </a:r>
                <a:r>
                  <a:rPr lang="en-US" altLang="zh-CN" sz="1400" b="0" dirty="0">
                    <a:latin typeface="Times New Roman" pitchFamily="18" charset="0"/>
                    <a:cs typeface="Times New Roman" pitchFamily="18" charset="0"/>
                  </a:rPr>
                  <a:t>, the pair </a:t>
                </a:r>
                <a14:m>
                  <m:oMath xmlns:m="http://schemas.openxmlformats.org/officeDocument/2006/math">
                    <m:r>
                      <a:rPr lang="en-US" altLang="zh-CN" sz="1400" b="0" i="1" smtClean="0">
                        <a:latin typeface="Cambria Math" panose="02040503050406030204" pitchFamily="18" charset="0"/>
                        <a:cs typeface="Times New Roman" pitchFamily="18" charset="0"/>
                      </a:rPr>
                      <m:t>(</m:t>
                    </m:r>
                    <m:r>
                      <a:rPr lang="en-US" altLang="zh-CN" sz="1400" b="0" i="1" smtClean="0">
                        <a:latin typeface="Cambria Math" panose="02040503050406030204" pitchFamily="18" charset="0"/>
                        <a:cs typeface="Times New Roman" pitchFamily="18" charset="0"/>
                      </a:rPr>
                      <m:t>𝑝</m:t>
                    </m:r>
                    <m:r>
                      <a:rPr lang="en-US" altLang="zh-CN" sz="1400" b="0" i="1" smtClean="0">
                        <a:latin typeface="Cambria Math" panose="02040503050406030204" pitchFamily="18" charset="0"/>
                        <a:cs typeface="Times New Roman" pitchFamily="18" charset="0"/>
                      </a:rPr>
                      <m:t>,  </m:t>
                    </m:r>
                    <m:sSub>
                      <m:sSubPr>
                        <m:ctrlPr>
                          <a:rPr lang="en-US" altLang="zh-CN" sz="1400" b="0" i="1" smtClean="0">
                            <a:latin typeface="Cambria Math" panose="02040503050406030204" pitchFamily="18" charset="0"/>
                            <a:cs typeface="Times New Roman" pitchFamily="18" charset="0"/>
                          </a:rPr>
                        </m:ctrlPr>
                      </m:sSubPr>
                      <m:e>
                        <m:r>
                          <a:rPr lang="en-US" altLang="zh-CN" sz="1400" b="0" i="1" smtClean="0">
                            <a:latin typeface="Cambria Math" panose="02040503050406030204" pitchFamily="18" charset="0"/>
                            <a:cs typeface="Times New Roman" pitchFamily="18" charset="0"/>
                          </a:rPr>
                          <m:t>𝑙</m:t>
                        </m:r>
                      </m:e>
                      <m:sub>
                        <m:r>
                          <a:rPr lang="en-US" altLang="zh-CN" sz="1400" b="0" i="1" smtClean="0">
                            <a:latin typeface="Cambria Math" panose="02040503050406030204" pitchFamily="18" charset="0"/>
                            <a:cs typeface="Times New Roman" pitchFamily="18" charset="0"/>
                          </a:rPr>
                          <m:t>𝑖</m:t>
                        </m:r>
                      </m:sub>
                    </m:sSub>
                    <m:r>
                      <a:rPr lang="en-US" altLang="zh-CN" sz="1400" b="0" i="1" smtClean="0">
                        <a:latin typeface="Cambria Math" panose="02040503050406030204" pitchFamily="18" charset="0"/>
                        <a:cs typeface="Times New Roman" pitchFamily="18" charset="0"/>
                      </a:rPr>
                      <m:t>)</m:t>
                    </m:r>
                  </m:oMath>
                </a14:m>
                <a:r>
                  <a:rPr lang="en-US" altLang="zh-CN" sz="1400" b="0" dirty="0" smtClean="0">
                    <a:latin typeface="Times New Roman" pitchFamily="18" charset="0"/>
                    <a:cs typeface="Times New Roman" pitchFamily="18" charset="0"/>
                  </a:rPr>
                  <a:t> uniquely </a:t>
                </a:r>
                <a:r>
                  <a:rPr lang="en-US" altLang="zh-CN" sz="1400" b="0" dirty="0">
                    <a:latin typeface="Times New Roman" pitchFamily="18" charset="0"/>
                    <a:cs typeface="Times New Roman" pitchFamily="18" charset="0"/>
                  </a:rPr>
                  <a:t>identifies a point in 3D space. So, the </a:t>
                </a:r>
                <a:r>
                  <a:rPr lang="en-US" altLang="zh-CN" sz="1400" b="0" dirty="0" smtClean="0">
                    <a:latin typeface="Times New Roman" pitchFamily="18" charset="0"/>
                    <a:cs typeface="Times New Roman" pitchFamily="18" charset="0"/>
                  </a:rPr>
                  <a:t>goal of </a:t>
                </a:r>
                <a:r>
                  <a:rPr lang="en-US" altLang="zh-CN" sz="1400" b="0" dirty="0">
                    <a:latin typeface="Times New Roman" pitchFamily="18" charset="0"/>
                    <a:cs typeface="Times New Roman" pitchFamily="18" charset="0"/>
                  </a:rPr>
                  <a:t>the 3D reconstruction is </a:t>
                </a:r>
                <a:endParaRPr lang="en-US" altLang="zh-CN" sz="1400" b="0" dirty="0" smtClean="0">
                  <a:latin typeface="Times New Roman" pitchFamily="18" charset="0"/>
                  <a:cs typeface="Times New Roman" pitchFamily="18" charset="0"/>
                </a:endParaRPr>
              </a:p>
              <a:p>
                <a:pPr algn="just"/>
                <a:r>
                  <a:rPr lang="en-US" altLang="zh-CN" sz="1400" b="0" dirty="0" smtClean="0">
                    <a:latin typeface="Times New Roman" pitchFamily="18" charset="0"/>
                    <a:cs typeface="Times New Roman" pitchFamily="18" charset="0"/>
                  </a:rPr>
                  <a:t>to </a:t>
                </a:r>
                <a:r>
                  <a:rPr lang="en-US" altLang="zh-CN" sz="1400" b="0" dirty="0">
                    <a:latin typeface="Times New Roman" pitchFamily="18" charset="0"/>
                    <a:cs typeface="Times New Roman" pitchFamily="18" charset="0"/>
                  </a:rPr>
                  <a:t>optimally assign an </a:t>
                </a:r>
                <a:r>
                  <a:rPr lang="en-US" altLang="zh-CN" sz="1400" b="0" dirty="0" smtClean="0">
                    <a:latin typeface="Times New Roman" pitchFamily="18" charset="0"/>
                    <a:cs typeface="Times New Roman" pitchFamily="18" charset="0"/>
                  </a:rPr>
                  <a:t>label </a:t>
                </a:r>
                <a14:m>
                  <m:oMath xmlns:m="http://schemas.openxmlformats.org/officeDocument/2006/math">
                    <m:sSub>
                      <m:sSubPr>
                        <m:ctrlPr>
                          <a:rPr lang="en-US" altLang="zh-CN" sz="1400" b="0" i="1" smtClean="0">
                            <a:latin typeface="Cambria Math" panose="02040503050406030204" pitchFamily="18" charset="0"/>
                            <a:cs typeface="Times New Roman" pitchFamily="18" charset="0"/>
                          </a:rPr>
                        </m:ctrlPr>
                      </m:sSubPr>
                      <m:e>
                        <m:r>
                          <a:rPr lang="en-US" altLang="zh-CN" sz="1400" b="0" i="1" smtClean="0">
                            <a:latin typeface="Cambria Math" panose="02040503050406030204" pitchFamily="18" charset="0"/>
                            <a:cs typeface="Times New Roman" pitchFamily="18" charset="0"/>
                          </a:rPr>
                          <m:t>𝑙</m:t>
                        </m:r>
                      </m:e>
                      <m:sub>
                        <m:r>
                          <a:rPr lang="en-US" altLang="zh-CN" sz="1400" b="0" i="1" smtClean="0">
                            <a:latin typeface="Cambria Math" panose="02040503050406030204" pitchFamily="18" charset="0"/>
                            <a:cs typeface="Times New Roman" pitchFamily="18" charset="0"/>
                          </a:rPr>
                          <m:t>𝑖</m:t>
                        </m:r>
                      </m:sub>
                    </m:sSub>
                  </m:oMath>
                </a14:m>
                <a:r>
                  <a:rPr lang="en-US" altLang="zh-CN" sz="1400" b="0" dirty="0" smtClean="0">
                    <a:latin typeface="Times New Roman" pitchFamily="18" charset="0"/>
                    <a:cs typeface="Times New Roman" pitchFamily="18" charset="0"/>
                  </a:rPr>
                  <a:t> </a:t>
                </a:r>
                <a:r>
                  <a:rPr lang="en-US" altLang="zh-CN" sz="1400" b="0" dirty="0">
                    <a:latin typeface="Times New Roman" pitchFamily="18" charset="0"/>
                    <a:cs typeface="Times New Roman" pitchFamily="18" charset="0"/>
                  </a:rPr>
                  <a:t>to each </a:t>
                </a:r>
                <a14:m>
                  <m:oMath xmlns:m="http://schemas.openxmlformats.org/officeDocument/2006/math">
                    <m:r>
                      <a:rPr lang="en-US" altLang="zh-CN" sz="1400" b="0" i="1" dirty="0">
                        <a:latin typeface="Cambria Math" panose="02040503050406030204" pitchFamily="18" charset="0"/>
                        <a:cs typeface="Times New Roman" pitchFamily="18" charset="0"/>
                      </a:rPr>
                      <m:t>𝑝</m:t>
                    </m:r>
                  </m:oMath>
                </a14:m>
                <a:r>
                  <a:rPr lang="en-US" altLang="zh-CN" sz="1400" b="0" dirty="0">
                    <a:latin typeface="Times New Roman" pitchFamily="18" charset="0"/>
                    <a:cs typeface="Times New Roman" pitchFamily="18" charset="0"/>
                  </a:rPr>
                  <a:t> on the centerline of the reference view </a:t>
                </a:r>
                <a14:m>
                  <m:oMath xmlns:m="http://schemas.openxmlformats.org/officeDocument/2006/math">
                    <m:sSub>
                      <m:sSubPr>
                        <m:ctrlPr>
                          <a:rPr lang="en-US" altLang="zh-CN" sz="1400" b="0" i="1" smtClean="0">
                            <a:latin typeface="Cambria Math" panose="02040503050406030204" pitchFamily="18" charset="0"/>
                            <a:cs typeface="Times New Roman" pitchFamily="18" charset="0"/>
                          </a:rPr>
                        </m:ctrlPr>
                      </m:sSubPr>
                      <m:e>
                        <m:r>
                          <a:rPr lang="en-US" altLang="zh-CN" sz="1400" b="0" i="1" smtClean="0">
                            <a:latin typeface="Cambria Math" panose="02040503050406030204" pitchFamily="18" charset="0"/>
                            <a:cs typeface="Times New Roman" pitchFamily="18" charset="0"/>
                          </a:rPr>
                          <m:t>𝐼</m:t>
                        </m:r>
                      </m:e>
                      <m:sub>
                        <m:r>
                          <a:rPr lang="en-US" altLang="zh-CN" sz="1400" b="0" i="1" smtClean="0">
                            <a:latin typeface="Cambria Math" panose="02040503050406030204" pitchFamily="18" charset="0"/>
                            <a:cs typeface="Times New Roman" pitchFamily="18" charset="0"/>
                          </a:rPr>
                          <m:t>1</m:t>
                        </m:r>
                      </m:sub>
                    </m:sSub>
                  </m:oMath>
                </a14:m>
                <a:r>
                  <a:rPr lang="en-US" altLang="zh-CN" sz="1400" b="0" dirty="0" smtClean="0">
                    <a:latin typeface="Times New Roman" pitchFamily="18" charset="0"/>
                    <a:cs typeface="Times New Roman" pitchFamily="18" charset="0"/>
                  </a:rPr>
                  <a:t> .</a:t>
                </a:r>
              </a:p>
              <a:p>
                <a:pPr algn="just"/>
                <a:r>
                  <a:rPr lang="en-US" altLang="zh-CN" sz="1400" b="0" dirty="0" smtClean="0">
                    <a:latin typeface="Times New Roman" pitchFamily="18" charset="0"/>
                    <a:cs typeface="Times New Roman" pitchFamily="18" charset="0"/>
                  </a:rPr>
                  <a:t>This </a:t>
                </a:r>
                <a:r>
                  <a:rPr lang="en-US" altLang="zh-CN" sz="1400" b="0" dirty="0">
                    <a:latin typeface="Times New Roman" pitchFamily="18" charset="0"/>
                    <a:cs typeface="Times New Roman" pitchFamily="18" charset="0"/>
                  </a:rPr>
                  <a:t>problem can be formulated as an energy </a:t>
                </a:r>
                <a:r>
                  <a:rPr lang="en-US" altLang="zh-CN" sz="1400" b="0" dirty="0" smtClean="0">
                    <a:latin typeface="Times New Roman" pitchFamily="18" charset="0"/>
                    <a:cs typeface="Times New Roman" pitchFamily="18" charset="0"/>
                  </a:rPr>
                  <a:t>minimization </a:t>
                </a:r>
                <a:r>
                  <a:rPr lang="en-US" altLang="zh-CN" sz="1400" b="0" dirty="0">
                    <a:latin typeface="Times New Roman" pitchFamily="18" charset="0"/>
                    <a:cs typeface="Times New Roman" pitchFamily="18" charset="0"/>
                  </a:rPr>
                  <a:t>problem considering connectivity and topological </a:t>
                </a:r>
                <a:r>
                  <a:rPr lang="en-US" altLang="zh-CN" sz="1400" b="0" dirty="0" smtClean="0">
                    <a:latin typeface="Times New Roman" pitchFamily="18" charset="0"/>
                    <a:cs typeface="Times New Roman" pitchFamily="18" charset="0"/>
                  </a:rPr>
                  <a:t>structures.</a:t>
                </a:r>
              </a:p>
              <a:p>
                <a:pPr algn="just"/>
                <a:r>
                  <a:rPr lang="en-US" altLang="zh-CN" sz="1400" b="0" dirty="0" smtClean="0">
                    <a:latin typeface="Times New Roman" pitchFamily="18" charset="0"/>
                    <a:cs typeface="Times New Roman" pitchFamily="18" charset="0"/>
                  </a:rPr>
                  <a:t>We use belief propagation to solve this problem.</a:t>
                </a:r>
                <a:endParaRPr lang="zh-CN" altLang="zh-CN" sz="1400" b="0" dirty="0">
                  <a:latin typeface="Times New Roman" pitchFamily="18" charset="0"/>
                  <a:cs typeface="Times New Roman" pitchFamily="18" charset="0"/>
                </a:endParaRPr>
              </a:p>
              <a:p>
                <a:pPr algn="just" fontAlgn="base">
                  <a:spcBef>
                    <a:spcPct val="0"/>
                  </a:spcBef>
                  <a:spcAft>
                    <a:spcPct val="0"/>
                  </a:spcAft>
                </a:pPr>
                <a:endParaRPr lang="zh-CN" altLang="en-US" sz="1400" dirty="0">
                  <a:latin typeface="Times New Roman" pitchFamily="18" charset="0"/>
                  <a:ea typeface="+mn-ea"/>
                  <a:cs typeface="Times New Roman" pitchFamily="18" charset="0"/>
                </a:endParaRPr>
              </a:p>
            </p:txBody>
          </p:sp>
        </mc:Choice>
        <mc:Fallback xmlns="">
          <p:sp>
            <p:nvSpPr>
              <p:cNvPr id="3" name="Notes Placeholder 2"/>
              <p:cNvSpPr>
                <a:spLocks noGrp="1"/>
              </p:cNvSpPr>
              <p:nvPr>
                <p:ph type="body" idx="1"/>
              </p:nvPr>
            </p:nvSpPr>
            <p:spPr/>
            <p:txBody>
              <a:bodyPr/>
              <a:lstStyle/>
              <a:p>
                <a:pPr algn="just" fontAlgn="base">
                  <a:spcBef>
                    <a:spcPct val="0"/>
                  </a:spcBef>
                  <a:spcAft>
                    <a:spcPct val="0"/>
                  </a:spcAft>
                </a:pPr>
                <a:r>
                  <a:rPr lang="zh-CN" altLang="en-US" sz="1200" dirty="0" smtClean="0">
                    <a:latin typeface="Times New Roman" pitchFamily="18" charset="0"/>
                    <a:ea typeface="+mn-ea"/>
                    <a:cs typeface="Times New Roman" pitchFamily="18" charset="0"/>
                  </a:rPr>
                  <a:t>The imaging modality of the X-Ray is different from </a:t>
                </a:r>
                <a:r>
                  <a:rPr lang="en-US" altLang="zh-CN" sz="1200" dirty="0" smtClean="0">
                    <a:latin typeface="Times New Roman" pitchFamily="18" charset="0"/>
                    <a:ea typeface="+mn-ea"/>
                    <a:cs typeface="Times New Roman" pitchFamily="18" charset="0"/>
                  </a:rPr>
                  <a:t>the ways other </a:t>
                </a:r>
                <a:r>
                  <a:rPr lang="zh-CN" altLang="en-US" sz="1200" dirty="0" smtClean="0">
                    <a:latin typeface="Times New Roman" pitchFamily="18" charset="0"/>
                    <a:ea typeface="+mn-ea"/>
                    <a:cs typeface="Times New Roman" pitchFamily="18" charset="0"/>
                  </a:rPr>
                  <a:t>devices </a:t>
                </a:r>
                <a:r>
                  <a:rPr lang="en-US" altLang="zh-CN" sz="1200" dirty="0" smtClean="0">
                    <a:latin typeface="Times New Roman" pitchFamily="18" charset="0"/>
                    <a:ea typeface="+mn-ea"/>
                    <a:cs typeface="Times New Roman" pitchFamily="18" charset="0"/>
                  </a:rPr>
                  <a:t>such as cameras or </a:t>
                </a:r>
                <a:r>
                  <a:rPr lang="en-US" altLang="zh-CN" sz="1200" dirty="0" err="1" smtClean="0">
                    <a:latin typeface="Times New Roman" pitchFamily="18" charset="0"/>
                    <a:ea typeface="+mn-ea"/>
                    <a:cs typeface="Times New Roman" pitchFamily="18" charset="0"/>
                  </a:rPr>
                  <a:t>vidicons</a:t>
                </a:r>
                <a:r>
                  <a:rPr lang="zh-CN" altLang="en-US" sz="1200" dirty="0" smtClean="0">
                    <a:latin typeface="Times New Roman" pitchFamily="18" charset="0"/>
                    <a:ea typeface="+mn-ea"/>
                    <a:cs typeface="Times New Roman" pitchFamily="18" charset="0"/>
                  </a:rPr>
                  <a:t> </a:t>
                </a:r>
                <a:r>
                  <a:rPr lang="en-US" altLang="zh-CN" sz="1200" dirty="0" smtClean="0">
                    <a:latin typeface="Times New Roman" pitchFamily="18" charset="0"/>
                    <a:ea typeface="+mn-ea"/>
                    <a:cs typeface="Times New Roman" pitchFamily="18" charset="0"/>
                  </a:rPr>
                  <a:t>work in. </a:t>
                </a:r>
              </a:p>
              <a:p>
                <a:pPr algn="just" fontAlgn="base">
                  <a:spcBef>
                    <a:spcPct val="0"/>
                  </a:spcBef>
                  <a:spcAft>
                    <a:spcPct val="0"/>
                  </a:spcAft>
                </a:pPr>
                <a:r>
                  <a:rPr lang="zh-CN" altLang="en-US" sz="1200" dirty="0" smtClean="0">
                    <a:latin typeface="Times New Roman" pitchFamily="18" charset="0"/>
                    <a:ea typeface="+mn-ea"/>
                    <a:cs typeface="Times New Roman" pitchFamily="18" charset="0"/>
                  </a:rPr>
                  <a:t>The light source is the X-Ray source and the imaging plane is the intensifier. The imaging procedure is mostly</a:t>
                </a:r>
                <a:endParaRPr lang="en-US" altLang="zh-CN" sz="1200" dirty="0" smtClean="0">
                  <a:latin typeface="Times New Roman" pitchFamily="18" charset="0"/>
                  <a:ea typeface="+mn-ea"/>
                  <a:cs typeface="Times New Roman" pitchFamily="18" charset="0"/>
                </a:endParaRPr>
              </a:p>
              <a:p>
                <a:pPr algn="just" fontAlgn="base">
                  <a:spcBef>
                    <a:spcPct val="0"/>
                  </a:spcBef>
                  <a:spcAft>
                    <a:spcPct val="0"/>
                  </a:spcAft>
                </a:pPr>
                <a:r>
                  <a:rPr lang="zh-CN" altLang="en-US" sz="1200" dirty="0" smtClean="0">
                    <a:latin typeface="Times New Roman" pitchFamily="18" charset="0"/>
                    <a:ea typeface="+mn-ea"/>
                    <a:cs typeface="Times New Roman" pitchFamily="18" charset="0"/>
                  </a:rPr>
                  <a:t> like perspective projection under 3D space. We simulated this procedure using OpenGL.</a:t>
                </a:r>
                <a:endParaRPr lang="en-US" altLang="zh-CN" sz="1200" dirty="0" smtClean="0">
                  <a:latin typeface="Times New Roman" pitchFamily="18" charset="0"/>
                  <a:ea typeface="+mn-ea"/>
                  <a:cs typeface="Times New Roman" pitchFamily="18" charset="0"/>
                </a:endParaRPr>
              </a:p>
              <a:p>
                <a:pPr algn="just" fontAlgn="base">
                  <a:spcBef>
                    <a:spcPct val="0"/>
                  </a:spcBef>
                  <a:spcAft>
                    <a:spcPct val="0"/>
                  </a:spcAft>
                </a:pPr>
                <a:endParaRPr lang="en-US" altLang="zh-CN" sz="1200" dirty="0" smtClean="0">
                  <a:latin typeface="Times New Roman" pitchFamily="18" charset="0"/>
                  <a:ea typeface="+mn-ea"/>
                  <a:cs typeface="Times New Roman" pitchFamily="18" charset="0"/>
                </a:endParaRPr>
              </a:p>
              <a:p>
                <a:pPr algn="just"/>
                <a:r>
                  <a:rPr lang="en-US" altLang="zh-CN" sz="1200" b="0" dirty="0" smtClean="0">
                    <a:latin typeface="Times New Roman" pitchFamily="18" charset="0"/>
                    <a:cs typeface="Times New Roman" pitchFamily="18" charset="0"/>
                  </a:rPr>
                  <a:t>We </a:t>
                </a:r>
                <a:r>
                  <a:rPr lang="en-US" altLang="zh-CN" sz="1200" b="0" dirty="0">
                    <a:latin typeface="Times New Roman" pitchFamily="18" charset="0"/>
                    <a:cs typeface="Times New Roman" pitchFamily="18" charset="0"/>
                  </a:rPr>
                  <a:t>use at least three views of </a:t>
                </a:r>
                <a:r>
                  <a:rPr lang="en-US" altLang="zh-CN" sz="1200" b="0" dirty="0" smtClean="0">
                    <a:latin typeface="Times New Roman" pitchFamily="18" charset="0"/>
                    <a:cs typeface="Times New Roman" pitchFamily="18" charset="0"/>
                  </a:rPr>
                  <a:t>angiograms </a:t>
                </a:r>
                <a:r>
                  <a:rPr lang="en-US" altLang="zh-CN" sz="1200" b="0" dirty="0">
                    <a:latin typeface="Times New Roman" pitchFamily="18" charset="0"/>
                    <a:cs typeface="Times New Roman" pitchFamily="18" charset="0"/>
                  </a:rPr>
                  <a:t>at the same </a:t>
                </a:r>
                <a:r>
                  <a:rPr lang="en-US" altLang="zh-CN" sz="1200" b="0" dirty="0" smtClean="0">
                    <a:latin typeface="Times New Roman" pitchFamily="18" charset="0"/>
                    <a:cs typeface="Times New Roman" pitchFamily="18" charset="0"/>
                  </a:rPr>
                  <a:t>cardiac </a:t>
                </a:r>
                <a:r>
                  <a:rPr lang="en-US" altLang="zh-CN" sz="1200" b="0" dirty="0">
                    <a:latin typeface="Times New Roman" pitchFamily="18" charset="0"/>
                    <a:cs typeface="Times New Roman" pitchFamily="18" charset="0"/>
                  </a:rPr>
                  <a:t>cycle and choose the </a:t>
                </a:r>
                <a:r>
                  <a:rPr lang="en-US" altLang="zh-CN" sz="1200" b="0" dirty="0" smtClean="0">
                    <a:latin typeface="Times New Roman" pitchFamily="18" charset="0"/>
                    <a:cs typeface="Times New Roman" pitchFamily="18" charset="0"/>
                  </a:rPr>
                  <a:t>projection </a:t>
                </a:r>
                <a:r>
                  <a:rPr lang="en-US" altLang="zh-CN" sz="1200" b="0" dirty="0">
                    <a:latin typeface="Times New Roman" pitchFamily="18" charset="0"/>
                    <a:cs typeface="Times New Roman" pitchFamily="18" charset="0"/>
                  </a:rPr>
                  <a:t>view </a:t>
                </a:r>
                <a:r>
                  <a:rPr lang="en-US" altLang="zh-CN" sz="1200" b="0" i="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p>
              <a:p>
                <a:pPr algn="just"/>
                <a:r>
                  <a:rPr lang="en-US" altLang="zh-CN" sz="1200" b="0" dirty="0" smtClean="0">
                    <a:latin typeface="Times New Roman" pitchFamily="18" charset="0"/>
                    <a:cs typeface="Times New Roman" pitchFamily="18" charset="0"/>
                  </a:rPr>
                  <a:t>as </a:t>
                </a:r>
                <a:r>
                  <a:rPr lang="en-US" altLang="zh-CN" sz="1200" b="0" dirty="0">
                    <a:latin typeface="Times New Roman" pitchFamily="18" charset="0"/>
                    <a:cs typeface="Times New Roman" pitchFamily="18" charset="0"/>
                  </a:rPr>
                  <a:t>a reference view which includes the </a:t>
                </a:r>
                <a:r>
                  <a:rPr lang="en-US" altLang="zh-CN" sz="1200" b="0" dirty="0" smtClean="0">
                    <a:latin typeface="Times New Roman" pitchFamily="18" charset="0"/>
                    <a:cs typeface="Times New Roman" pitchFamily="18" charset="0"/>
                  </a:rPr>
                  <a:t>least </a:t>
                </a:r>
                <a:r>
                  <a:rPr lang="en-US" altLang="zh-CN" sz="1200" b="0" dirty="0">
                    <a:latin typeface="Times New Roman" pitchFamily="18" charset="0"/>
                    <a:cs typeface="Times New Roman" pitchFamily="18" charset="0"/>
                  </a:rPr>
                  <a:t>foreshortening and overlap among all the views. </a:t>
                </a:r>
                <a:r>
                  <a:rPr lang="en-US" altLang="zh-CN" sz="1200" b="0" dirty="0" smtClean="0">
                    <a:latin typeface="Times New Roman" pitchFamily="18" charset="0"/>
                    <a:cs typeface="Times New Roman" pitchFamily="18" charset="0"/>
                  </a:rPr>
                  <a:t>The </a:t>
                </a:r>
                <a:r>
                  <a:rPr lang="en-US" altLang="zh-CN" sz="1200" b="0" dirty="0">
                    <a:latin typeface="Times New Roman" pitchFamily="18" charset="0"/>
                    <a:cs typeface="Times New Roman" pitchFamily="18" charset="0"/>
                  </a:rPr>
                  <a:t>3D space is divided into 3D </a:t>
                </a:r>
                <a:r>
                  <a:rPr lang="en-US" altLang="zh-CN" sz="1200" b="0" dirty="0" smtClean="0">
                    <a:latin typeface="Times New Roman" pitchFamily="18" charset="0"/>
                    <a:cs typeface="Times New Roman" pitchFamily="18" charset="0"/>
                  </a:rPr>
                  <a:t>slices.</a:t>
                </a:r>
              </a:p>
              <a:p>
                <a:pPr algn="just"/>
                <a:r>
                  <a:rPr lang="en-US" altLang="zh-CN" sz="1200" b="0" dirty="0">
                    <a:latin typeface="Times New Roman" pitchFamily="18" charset="0"/>
                    <a:cs typeface="Times New Roman" pitchFamily="18" charset="0"/>
                  </a:rPr>
                  <a:t>Therefore, for a given pixel </a:t>
                </a:r>
                <a:r>
                  <a:rPr lang="en-US" altLang="zh-CN" sz="1200" b="0" i="0" dirty="0" smtClean="0">
                    <a:latin typeface="Cambria Math" panose="02040503050406030204" pitchFamily="18" charset="0"/>
                    <a:cs typeface="Times New Roman" pitchFamily="18" charset="0"/>
                  </a:rPr>
                  <a:t>𝑝</a:t>
                </a:r>
                <a:r>
                  <a:rPr lang="en-US" altLang="zh-CN" sz="1200" b="0" dirty="0">
                    <a:latin typeface="Times New Roman" pitchFamily="18" charset="0"/>
                    <a:cs typeface="Times New Roman" pitchFamily="18" charset="0"/>
                  </a:rPr>
                  <a:t> on </a:t>
                </a:r>
                <a:r>
                  <a:rPr lang="en-US" altLang="zh-CN" sz="1200" b="0" i="0" dirty="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r>
                  <a:rPr lang="en-US" altLang="zh-CN" sz="1200" b="0" dirty="0">
                    <a:latin typeface="Times New Roman" pitchFamily="18" charset="0"/>
                    <a:cs typeface="Times New Roman" pitchFamily="18" charset="0"/>
                  </a:rPr>
                  <a:t>, the pair </a:t>
                </a:r>
                <a:r>
                  <a:rPr lang="en-US" altLang="zh-CN" sz="1200" b="0" i="0" smtClean="0">
                    <a:latin typeface="Cambria Math" panose="02040503050406030204" pitchFamily="18" charset="0"/>
                    <a:cs typeface="Times New Roman" pitchFamily="18" charset="0"/>
                  </a:rPr>
                  <a:t>(𝑝,  𝐼_𝑖)</a:t>
                </a:r>
                <a:r>
                  <a:rPr lang="en-US" altLang="zh-CN" sz="1200" b="0" dirty="0" smtClean="0">
                    <a:latin typeface="Times New Roman" pitchFamily="18" charset="0"/>
                    <a:cs typeface="Times New Roman" pitchFamily="18" charset="0"/>
                  </a:rPr>
                  <a:t> uniquely </a:t>
                </a:r>
                <a:r>
                  <a:rPr lang="en-US" altLang="zh-CN" sz="1200" b="0" dirty="0">
                    <a:latin typeface="Times New Roman" pitchFamily="18" charset="0"/>
                    <a:cs typeface="Times New Roman" pitchFamily="18" charset="0"/>
                  </a:rPr>
                  <a:t>identifies a point in 3D space. So, the </a:t>
                </a:r>
                <a:r>
                  <a:rPr lang="en-US" altLang="zh-CN" sz="1200" b="0" dirty="0" smtClean="0">
                    <a:latin typeface="Times New Roman" pitchFamily="18" charset="0"/>
                    <a:cs typeface="Times New Roman" pitchFamily="18" charset="0"/>
                  </a:rPr>
                  <a:t>goal of </a:t>
                </a:r>
                <a:r>
                  <a:rPr lang="en-US" altLang="zh-CN" sz="1200" b="0" dirty="0">
                    <a:latin typeface="Times New Roman" pitchFamily="18" charset="0"/>
                    <a:cs typeface="Times New Roman" pitchFamily="18" charset="0"/>
                  </a:rPr>
                  <a:t>the 3D reconstruction is </a:t>
                </a:r>
                <a:endParaRPr lang="en-US" altLang="zh-CN" sz="1200" b="0" dirty="0" smtClean="0">
                  <a:latin typeface="Times New Roman" pitchFamily="18" charset="0"/>
                  <a:cs typeface="Times New Roman" pitchFamily="18" charset="0"/>
                </a:endParaRPr>
              </a:p>
              <a:p>
                <a:pPr algn="just"/>
                <a:r>
                  <a:rPr lang="en-US" altLang="zh-CN" sz="1200" b="0" dirty="0" smtClean="0">
                    <a:latin typeface="Times New Roman" pitchFamily="18" charset="0"/>
                    <a:cs typeface="Times New Roman" pitchFamily="18" charset="0"/>
                  </a:rPr>
                  <a:t>to </a:t>
                </a:r>
                <a:r>
                  <a:rPr lang="en-US" altLang="zh-CN" sz="1200" b="0" dirty="0">
                    <a:latin typeface="Times New Roman" pitchFamily="18" charset="0"/>
                    <a:cs typeface="Times New Roman" pitchFamily="18" charset="0"/>
                  </a:rPr>
                  <a:t>optimally assign an label </a:t>
                </a:r>
                <a:r>
                  <a:rPr lang="en-US" altLang="zh-CN" sz="1200" b="0" i="0" smtClean="0">
                    <a:latin typeface="Cambria Math" panose="02040503050406030204" pitchFamily="18" charset="0"/>
                    <a:cs typeface="Times New Roman" pitchFamily="18" charset="0"/>
                  </a:rPr>
                  <a:t>𝐼_𝑖</a:t>
                </a:r>
                <a:r>
                  <a:rPr lang="en-US" altLang="zh-CN" sz="1200" b="0" dirty="0" smtClean="0">
                    <a:latin typeface="Times New Roman" pitchFamily="18" charset="0"/>
                    <a:cs typeface="Times New Roman" pitchFamily="18" charset="0"/>
                  </a:rPr>
                  <a:t> </a:t>
                </a:r>
                <a:r>
                  <a:rPr lang="en-US" altLang="zh-CN" sz="1200" b="0" dirty="0">
                    <a:latin typeface="Times New Roman" pitchFamily="18" charset="0"/>
                    <a:cs typeface="Times New Roman" pitchFamily="18" charset="0"/>
                  </a:rPr>
                  <a:t>to each </a:t>
                </a:r>
                <a:r>
                  <a:rPr lang="en-US" altLang="zh-CN" sz="1200" b="0" i="0" dirty="0">
                    <a:latin typeface="Cambria Math" panose="02040503050406030204" pitchFamily="18" charset="0"/>
                    <a:cs typeface="Times New Roman" pitchFamily="18" charset="0"/>
                  </a:rPr>
                  <a:t>𝑝</a:t>
                </a:r>
                <a:r>
                  <a:rPr lang="en-US" altLang="zh-CN" sz="1200" b="0" dirty="0">
                    <a:latin typeface="Times New Roman" pitchFamily="18" charset="0"/>
                    <a:cs typeface="Times New Roman" pitchFamily="18" charset="0"/>
                  </a:rPr>
                  <a:t> on the centerline of the reference view </a:t>
                </a:r>
                <a:r>
                  <a:rPr lang="en-US" altLang="zh-CN" sz="1200" b="0" i="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r>
                  <a:rPr lang="en-US" altLang="zh-CN" sz="1200" b="0" dirty="0" smtClean="0">
                    <a:latin typeface="Times New Roman" pitchFamily="18" charset="0"/>
                    <a:cs typeface="Times New Roman" pitchFamily="18" charset="0"/>
                  </a:rPr>
                  <a:t>.</a:t>
                </a:r>
              </a:p>
              <a:p>
                <a:pPr algn="just"/>
                <a:r>
                  <a:rPr lang="en-US" altLang="zh-CN" sz="1200" b="0" dirty="0" smtClean="0">
                    <a:latin typeface="Times New Roman" pitchFamily="18" charset="0"/>
                    <a:cs typeface="Times New Roman" pitchFamily="18" charset="0"/>
                  </a:rPr>
                  <a:t>This </a:t>
                </a:r>
                <a:r>
                  <a:rPr lang="en-US" altLang="zh-CN" sz="1200" b="0" dirty="0">
                    <a:latin typeface="Times New Roman" pitchFamily="18" charset="0"/>
                    <a:cs typeface="Times New Roman" pitchFamily="18" charset="0"/>
                  </a:rPr>
                  <a:t>problem can be formulated as an energy </a:t>
                </a:r>
                <a:r>
                  <a:rPr lang="en-US" altLang="zh-CN" sz="1200" b="0" dirty="0" smtClean="0">
                    <a:latin typeface="Times New Roman" pitchFamily="18" charset="0"/>
                    <a:cs typeface="Times New Roman" pitchFamily="18" charset="0"/>
                  </a:rPr>
                  <a:t>minimization </a:t>
                </a:r>
                <a:r>
                  <a:rPr lang="en-US" altLang="zh-CN" sz="1200" b="0" dirty="0">
                    <a:latin typeface="Times New Roman" pitchFamily="18" charset="0"/>
                    <a:cs typeface="Times New Roman" pitchFamily="18" charset="0"/>
                  </a:rPr>
                  <a:t>problem considering connectivity and topological </a:t>
                </a:r>
                <a:r>
                  <a:rPr lang="en-US" altLang="zh-CN" sz="1200" b="0" dirty="0" smtClean="0">
                    <a:latin typeface="Times New Roman" pitchFamily="18" charset="0"/>
                    <a:cs typeface="Times New Roman" pitchFamily="18" charset="0"/>
                  </a:rPr>
                  <a:t>structures</a:t>
                </a:r>
                <a:r>
                  <a:rPr lang="en-US" altLang="zh-CN" sz="1200" b="0" dirty="0">
                    <a:latin typeface="Times New Roman" pitchFamily="18" charset="0"/>
                    <a:cs typeface="Times New Roman" pitchFamily="18" charset="0"/>
                  </a:rPr>
                  <a:t>.</a:t>
                </a:r>
                <a:endParaRPr lang="zh-CN" altLang="zh-CN" sz="1200" b="0" dirty="0">
                  <a:latin typeface="Times New Roman" pitchFamily="18" charset="0"/>
                  <a:cs typeface="Times New Roman" pitchFamily="18" charset="0"/>
                </a:endParaRPr>
              </a:p>
              <a:p>
                <a:pPr algn="just" fontAlgn="base">
                  <a:spcBef>
                    <a:spcPct val="0"/>
                  </a:spcBef>
                  <a:spcAft>
                    <a:spcPct val="0"/>
                  </a:spcAft>
                </a:pPr>
                <a:endParaRPr lang="zh-CN" altLang="en-US" sz="1200" dirty="0">
                  <a:latin typeface="Times New Roman" pitchFamily="18" charset="0"/>
                  <a:ea typeface="+mn-ea"/>
                  <a:cs typeface="Times New Roman" pitchFamily="18" charset="0"/>
                </a:endParaRPr>
              </a:p>
            </p:txBody>
          </p:sp>
        </mc:Fallback>
      </mc:AlternateContent>
      <p:sp>
        <p:nvSpPr>
          <p:cNvPr id="4" name="Slide Number Placeholder 3"/>
          <p:cNvSpPr>
            <a:spLocks noGrp="1"/>
          </p:cNvSpPr>
          <p:nvPr>
            <p:ph type="sldNum" sz="quarter" idx="10"/>
          </p:nvPr>
        </p:nvSpPr>
        <p:spPr/>
        <p:txBody>
          <a:bodyPr/>
          <a:lstStyle/>
          <a:p>
            <a:fld id="{BFD954BC-8956-4479-BE24-4689F6D9801B}" type="slidenum">
              <a:rPr lang="zh-CN" altLang="en-US" smtClean="0"/>
              <a:t>4</a:t>
            </a:fld>
            <a:endParaRPr lang="zh-CN" altLang="en-US"/>
          </a:p>
        </p:txBody>
      </p:sp>
    </p:spTree>
    <p:extLst>
      <p:ext uri="{BB962C8B-B14F-4D97-AF65-F5344CB8AC3E}">
        <p14:creationId xmlns:p14="http://schemas.microsoft.com/office/powerpoint/2010/main" val="39648132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algn="just" fontAlgn="base">
                  <a:spcBef>
                    <a:spcPct val="0"/>
                  </a:spcBef>
                  <a:spcAft>
                    <a:spcPct val="0"/>
                  </a:spcAft>
                </a:pPr>
                <a:endParaRPr lang="zh-CN" altLang="en-US" sz="1200" dirty="0">
                  <a:latin typeface="Times New Roman" pitchFamily="18" charset="0"/>
                  <a:ea typeface="+mn-ea"/>
                  <a:cs typeface="Times New Roman" pitchFamily="18" charset="0"/>
                </a:endParaRPr>
              </a:p>
            </p:txBody>
          </p:sp>
        </mc:Choice>
        <mc:Fallback xmlns="">
          <p:sp>
            <p:nvSpPr>
              <p:cNvPr id="3" name="Notes Placeholder 2"/>
              <p:cNvSpPr>
                <a:spLocks noGrp="1"/>
              </p:cNvSpPr>
              <p:nvPr>
                <p:ph type="body" idx="1"/>
              </p:nvPr>
            </p:nvSpPr>
            <p:spPr/>
            <p:txBody>
              <a:bodyPr/>
              <a:lstStyle/>
              <a:p>
                <a:pPr algn="just" fontAlgn="base">
                  <a:spcBef>
                    <a:spcPct val="0"/>
                  </a:spcBef>
                  <a:spcAft>
                    <a:spcPct val="0"/>
                  </a:spcAft>
                </a:pPr>
                <a:r>
                  <a:rPr lang="zh-CN" altLang="en-US" sz="1200" dirty="0" smtClean="0">
                    <a:latin typeface="Times New Roman" pitchFamily="18" charset="0"/>
                    <a:ea typeface="+mn-ea"/>
                    <a:cs typeface="Times New Roman" pitchFamily="18" charset="0"/>
                  </a:rPr>
                  <a:t>The imaging modality of the X-Ray is different from </a:t>
                </a:r>
                <a:r>
                  <a:rPr lang="en-US" altLang="zh-CN" sz="1200" dirty="0" smtClean="0">
                    <a:latin typeface="Times New Roman" pitchFamily="18" charset="0"/>
                    <a:ea typeface="+mn-ea"/>
                    <a:cs typeface="Times New Roman" pitchFamily="18" charset="0"/>
                  </a:rPr>
                  <a:t>the ways other </a:t>
                </a:r>
                <a:r>
                  <a:rPr lang="zh-CN" altLang="en-US" sz="1200" dirty="0" smtClean="0">
                    <a:latin typeface="Times New Roman" pitchFamily="18" charset="0"/>
                    <a:ea typeface="+mn-ea"/>
                    <a:cs typeface="Times New Roman" pitchFamily="18" charset="0"/>
                  </a:rPr>
                  <a:t>devices </a:t>
                </a:r>
                <a:r>
                  <a:rPr lang="en-US" altLang="zh-CN" sz="1200" dirty="0" smtClean="0">
                    <a:latin typeface="Times New Roman" pitchFamily="18" charset="0"/>
                    <a:ea typeface="+mn-ea"/>
                    <a:cs typeface="Times New Roman" pitchFamily="18" charset="0"/>
                  </a:rPr>
                  <a:t>such as cameras or </a:t>
                </a:r>
                <a:r>
                  <a:rPr lang="en-US" altLang="zh-CN" sz="1200" dirty="0" err="1" smtClean="0">
                    <a:latin typeface="Times New Roman" pitchFamily="18" charset="0"/>
                    <a:ea typeface="+mn-ea"/>
                    <a:cs typeface="Times New Roman" pitchFamily="18" charset="0"/>
                  </a:rPr>
                  <a:t>vidicons</a:t>
                </a:r>
                <a:r>
                  <a:rPr lang="zh-CN" altLang="en-US" sz="1200" dirty="0" smtClean="0">
                    <a:latin typeface="Times New Roman" pitchFamily="18" charset="0"/>
                    <a:ea typeface="+mn-ea"/>
                    <a:cs typeface="Times New Roman" pitchFamily="18" charset="0"/>
                  </a:rPr>
                  <a:t> </a:t>
                </a:r>
                <a:r>
                  <a:rPr lang="en-US" altLang="zh-CN" sz="1200" dirty="0" smtClean="0">
                    <a:latin typeface="Times New Roman" pitchFamily="18" charset="0"/>
                    <a:ea typeface="+mn-ea"/>
                    <a:cs typeface="Times New Roman" pitchFamily="18" charset="0"/>
                  </a:rPr>
                  <a:t>work in. </a:t>
                </a:r>
              </a:p>
              <a:p>
                <a:pPr algn="just" fontAlgn="base">
                  <a:spcBef>
                    <a:spcPct val="0"/>
                  </a:spcBef>
                  <a:spcAft>
                    <a:spcPct val="0"/>
                  </a:spcAft>
                </a:pPr>
                <a:r>
                  <a:rPr lang="zh-CN" altLang="en-US" sz="1200" dirty="0" smtClean="0">
                    <a:latin typeface="Times New Roman" pitchFamily="18" charset="0"/>
                    <a:ea typeface="+mn-ea"/>
                    <a:cs typeface="Times New Roman" pitchFamily="18" charset="0"/>
                  </a:rPr>
                  <a:t>The light source is the X-Ray source and the imaging plane is the intensifier. The imaging procedure is mostly</a:t>
                </a:r>
                <a:endParaRPr lang="en-US" altLang="zh-CN" sz="1200" dirty="0" smtClean="0">
                  <a:latin typeface="Times New Roman" pitchFamily="18" charset="0"/>
                  <a:ea typeface="+mn-ea"/>
                  <a:cs typeface="Times New Roman" pitchFamily="18" charset="0"/>
                </a:endParaRPr>
              </a:p>
              <a:p>
                <a:pPr algn="just" fontAlgn="base">
                  <a:spcBef>
                    <a:spcPct val="0"/>
                  </a:spcBef>
                  <a:spcAft>
                    <a:spcPct val="0"/>
                  </a:spcAft>
                </a:pPr>
                <a:r>
                  <a:rPr lang="zh-CN" altLang="en-US" sz="1200" dirty="0" smtClean="0">
                    <a:latin typeface="Times New Roman" pitchFamily="18" charset="0"/>
                    <a:ea typeface="+mn-ea"/>
                    <a:cs typeface="Times New Roman" pitchFamily="18" charset="0"/>
                  </a:rPr>
                  <a:t> like perspective projection under 3D space. We simulated this procedure using OpenGL.</a:t>
                </a:r>
                <a:endParaRPr lang="en-US" altLang="zh-CN" sz="1200" dirty="0" smtClean="0">
                  <a:latin typeface="Times New Roman" pitchFamily="18" charset="0"/>
                  <a:ea typeface="+mn-ea"/>
                  <a:cs typeface="Times New Roman" pitchFamily="18" charset="0"/>
                </a:endParaRPr>
              </a:p>
              <a:p>
                <a:pPr algn="just" fontAlgn="base">
                  <a:spcBef>
                    <a:spcPct val="0"/>
                  </a:spcBef>
                  <a:spcAft>
                    <a:spcPct val="0"/>
                  </a:spcAft>
                </a:pPr>
                <a:endParaRPr lang="en-US" altLang="zh-CN" sz="1200" dirty="0" smtClean="0">
                  <a:latin typeface="Times New Roman" pitchFamily="18" charset="0"/>
                  <a:ea typeface="+mn-ea"/>
                  <a:cs typeface="Times New Roman" pitchFamily="18" charset="0"/>
                </a:endParaRPr>
              </a:p>
              <a:p>
                <a:pPr algn="just"/>
                <a:r>
                  <a:rPr lang="en-US" altLang="zh-CN" sz="1200" b="0" dirty="0" smtClean="0">
                    <a:latin typeface="Times New Roman" pitchFamily="18" charset="0"/>
                    <a:cs typeface="Times New Roman" pitchFamily="18" charset="0"/>
                  </a:rPr>
                  <a:t>We </a:t>
                </a:r>
                <a:r>
                  <a:rPr lang="en-US" altLang="zh-CN" sz="1200" b="0" dirty="0">
                    <a:latin typeface="Times New Roman" pitchFamily="18" charset="0"/>
                    <a:cs typeface="Times New Roman" pitchFamily="18" charset="0"/>
                  </a:rPr>
                  <a:t>use at least three views of </a:t>
                </a:r>
                <a:r>
                  <a:rPr lang="en-US" altLang="zh-CN" sz="1200" b="0" dirty="0" smtClean="0">
                    <a:latin typeface="Times New Roman" pitchFamily="18" charset="0"/>
                    <a:cs typeface="Times New Roman" pitchFamily="18" charset="0"/>
                  </a:rPr>
                  <a:t>angiograms </a:t>
                </a:r>
                <a:r>
                  <a:rPr lang="en-US" altLang="zh-CN" sz="1200" b="0" dirty="0">
                    <a:latin typeface="Times New Roman" pitchFamily="18" charset="0"/>
                    <a:cs typeface="Times New Roman" pitchFamily="18" charset="0"/>
                  </a:rPr>
                  <a:t>at the same </a:t>
                </a:r>
                <a:r>
                  <a:rPr lang="en-US" altLang="zh-CN" sz="1200" b="0" dirty="0" smtClean="0">
                    <a:latin typeface="Times New Roman" pitchFamily="18" charset="0"/>
                    <a:cs typeface="Times New Roman" pitchFamily="18" charset="0"/>
                  </a:rPr>
                  <a:t>cardiac </a:t>
                </a:r>
                <a:r>
                  <a:rPr lang="en-US" altLang="zh-CN" sz="1200" b="0" dirty="0">
                    <a:latin typeface="Times New Roman" pitchFamily="18" charset="0"/>
                    <a:cs typeface="Times New Roman" pitchFamily="18" charset="0"/>
                  </a:rPr>
                  <a:t>cycle and choose the </a:t>
                </a:r>
                <a:r>
                  <a:rPr lang="en-US" altLang="zh-CN" sz="1200" b="0" dirty="0" smtClean="0">
                    <a:latin typeface="Times New Roman" pitchFamily="18" charset="0"/>
                    <a:cs typeface="Times New Roman" pitchFamily="18" charset="0"/>
                  </a:rPr>
                  <a:t>projection </a:t>
                </a:r>
                <a:r>
                  <a:rPr lang="en-US" altLang="zh-CN" sz="1200" b="0" dirty="0">
                    <a:latin typeface="Times New Roman" pitchFamily="18" charset="0"/>
                    <a:cs typeface="Times New Roman" pitchFamily="18" charset="0"/>
                  </a:rPr>
                  <a:t>view </a:t>
                </a:r>
                <a:r>
                  <a:rPr lang="en-US" altLang="zh-CN" sz="1200" b="0" i="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p>
              <a:p>
                <a:pPr algn="just"/>
                <a:r>
                  <a:rPr lang="en-US" altLang="zh-CN" sz="1200" b="0" dirty="0" smtClean="0">
                    <a:latin typeface="Times New Roman" pitchFamily="18" charset="0"/>
                    <a:cs typeface="Times New Roman" pitchFamily="18" charset="0"/>
                  </a:rPr>
                  <a:t>as </a:t>
                </a:r>
                <a:r>
                  <a:rPr lang="en-US" altLang="zh-CN" sz="1200" b="0" dirty="0">
                    <a:latin typeface="Times New Roman" pitchFamily="18" charset="0"/>
                    <a:cs typeface="Times New Roman" pitchFamily="18" charset="0"/>
                  </a:rPr>
                  <a:t>a reference view which includes the </a:t>
                </a:r>
                <a:r>
                  <a:rPr lang="en-US" altLang="zh-CN" sz="1200" b="0" dirty="0" smtClean="0">
                    <a:latin typeface="Times New Roman" pitchFamily="18" charset="0"/>
                    <a:cs typeface="Times New Roman" pitchFamily="18" charset="0"/>
                  </a:rPr>
                  <a:t>least </a:t>
                </a:r>
                <a:r>
                  <a:rPr lang="en-US" altLang="zh-CN" sz="1200" b="0" dirty="0">
                    <a:latin typeface="Times New Roman" pitchFamily="18" charset="0"/>
                    <a:cs typeface="Times New Roman" pitchFamily="18" charset="0"/>
                  </a:rPr>
                  <a:t>foreshortening and overlap among all the views. </a:t>
                </a:r>
                <a:r>
                  <a:rPr lang="en-US" altLang="zh-CN" sz="1200" b="0" dirty="0" smtClean="0">
                    <a:latin typeface="Times New Roman" pitchFamily="18" charset="0"/>
                    <a:cs typeface="Times New Roman" pitchFamily="18" charset="0"/>
                  </a:rPr>
                  <a:t>The </a:t>
                </a:r>
                <a:r>
                  <a:rPr lang="en-US" altLang="zh-CN" sz="1200" b="0" dirty="0">
                    <a:latin typeface="Times New Roman" pitchFamily="18" charset="0"/>
                    <a:cs typeface="Times New Roman" pitchFamily="18" charset="0"/>
                  </a:rPr>
                  <a:t>3D space is divided into 3D </a:t>
                </a:r>
                <a:r>
                  <a:rPr lang="en-US" altLang="zh-CN" sz="1200" b="0" dirty="0" smtClean="0">
                    <a:latin typeface="Times New Roman" pitchFamily="18" charset="0"/>
                    <a:cs typeface="Times New Roman" pitchFamily="18" charset="0"/>
                  </a:rPr>
                  <a:t>slices.</a:t>
                </a:r>
              </a:p>
              <a:p>
                <a:pPr algn="just"/>
                <a:r>
                  <a:rPr lang="en-US" altLang="zh-CN" sz="1200" b="0" dirty="0">
                    <a:latin typeface="Times New Roman" pitchFamily="18" charset="0"/>
                    <a:cs typeface="Times New Roman" pitchFamily="18" charset="0"/>
                  </a:rPr>
                  <a:t>Therefore, for a given pixel </a:t>
                </a:r>
                <a:r>
                  <a:rPr lang="en-US" altLang="zh-CN" sz="1200" b="0" i="0" dirty="0" smtClean="0">
                    <a:latin typeface="Cambria Math" panose="02040503050406030204" pitchFamily="18" charset="0"/>
                    <a:cs typeface="Times New Roman" pitchFamily="18" charset="0"/>
                  </a:rPr>
                  <a:t>𝑝</a:t>
                </a:r>
                <a:r>
                  <a:rPr lang="en-US" altLang="zh-CN" sz="1200" b="0" dirty="0">
                    <a:latin typeface="Times New Roman" pitchFamily="18" charset="0"/>
                    <a:cs typeface="Times New Roman" pitchFamily="18" charset="0"/>
                  </a:rPr>
                  <a:t> on </a:t>
                </a:r>
                <a:r>
                  <a:rPr lang="en-US" altLang="zh-CN" sz="1200" b="0" i="0" dirty="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r>
                  <a:rPr lang="en-US" altLang="zh-CN" sz="1200" b="0" dirty="0">
                    <a:latin typeface="Times New Roman" pitchFamily="18" charset="0"/>
                    <a:cs typeface="Times New Roman" pitchFamily="18" charset="0"/>
                  </a:rPr>
                  <a:t>, the pair </a:t>
                </a:r>
                <a:r>
                  <a:rPr lang="en-US" altLang="zh-CN" sz="1200" b="0" i="0" smtClean="0">
                    <a:latin typeface="Cambria Math" panose="02040503050406030204" pitchFamily="18" charset="0"/>
                    <a:cs typeface="Times New Roman" pitchFamily="18" charset="0"/>
                  </a:rPr>
                  <a:t>(𝑝,  𝐼_𝑖)</a:t>
                </a:r>
                <a:r>
                  <a:rPr lang="en-US" altLang="zh-CN" sz="1200" b="0" dirty="0" smtClean="0">
                    <a:latin typeface="Times New Roman" pitchFamily="18" charset="0"/>
                    <a:cs typeface="Times New Roman" pitchFamily="18" charset="0"/>
                  </a:rPr>
                  <a:t> uniquely </a:t>
                </a:r>
                <a:r>
                  <a:rPr lang="en-US" altLang="zh-CN" sz="1200" b="0" dirty="0">
                    <a:latin typeface="Times New Roman" pitchFamily="18" charset="0"/>
                    <a:cs typeface="Times New Roman" pitchFamily="18" charset="0"/>
                  </a:rPr>
                  <a:t>identifies a point in 3D space. So, the </a:t>
                </a:r>
                <a:r>
                  <a:rPr lang="en-US" altLang="zh-CN" sz="1200" b="0" dirty="0" smtClean="0">
                    <a:latin typeface="Times New Roman" pitchFamily="18" charset="0"/>
                    <a:cs typeface="Times New Roman" pitchFamily="18" charset="0"/>
                  </a:rPr>
                  <a:t>goal of </a:t>
                </a:r>
                <a:r>
                  <a:rPr lang="en-US" altLang="zh-CN" sz="1200" b="0" dirty="0">
                    <a:latin typeface="Times New Roman" pitchFamily="18" charset="0"/>
                    <a:cs typeface="Times New Roman" pitchFamily="18" charset="0"/>
                  </a:rPr>
                  <a:t>the 3D reconstruction is </a:t>
                </a:r>
                <a:endParaRPr lang="en-US" altLang="zh-CN" sz="1200" b="0" dirty="0" smtClean="0">
                  <a:latin typeface="Times New Roman" pitchFamily="18" charset="0"/>
                  <a:cs typeface="Times New Roman" pitchFamily="18" charset="0"/>
                </a:endParaRPr>
              </a:p>
              <a:p>
                <a:pPr algn="just"/>
                <a:r>
                  <a:rPr lang="en-US" altLang="zh-CN" sz="1200" b="0" dirty="0" smtClean="0">
                    <a:latin typeface="Times New Roman" pitchFamily="18" charset="0"/>
                    <a:cs typeface="Times New Roman" pitchFamily="18" charset="0"/>
                  </a:rPr>
                  <a:t>to </a:t>
                </a:r>
                <a:r>
                  <a:rPr lang="en-US" altLang="zh-CN" sz="1200" b="0" dirty="0">
                    <a:latin typeface="Times New Roman" pitchFamily="18" charset="0"/>
                    <a:cs typeface="Times New Roman" pitchFamily="18" charset="0"/>
                  </a:rPr>
                  <a:t>optimally assign an label </a:t>
                </a:r>
                <a:r>
                  <a:rPr lang="en-US" altLang="zh-CN" sz="1200" b="0" i="0" smtClean="0">
                    <a:latin typeface="Cambria Math" panose="02040503050406030204" pitchFamily="18" charset="0"/>
                    <a:cs typeface="Times New Roman" pitchFamily="18" charset="0"/>
                  </a:rPr>
                  <a:t>𝐼_𝑖</a:t>
                </a:r>
                <a:r>
                  <a:rPr lang="en-US" altLang="zh-CN" sz="1200" b="0" dirty="0" smtClean="0">
                    <a:latin typeface="Times New Roman" pitchFamily="18" charset="0"/>
                    <a:cs typeface="Times New Roman" pitchFamily="18" charset="0"/>
                  </a:rPr>
                  <a:t> </a:t>
                </a:r>
                <a:r>
                  <a:rPr lang="en-US" altLang="zh-CN" sz="1200" b="0" dirty="0">
                    <a:latin typeface="Times New Roman" pitchFamily="18" charset="0"/>
                    <a:cs typeface="Times New Roman" pitchFamily="18" charset="0"/>
                  </a:rPr>
                  <a:t>to each </a:t>
                </a:r>
                <a:r>
                  <a:rPr lang="en-US" altLang="zh-CN" sz="1200" b="0" i="0" dirty="0">
                    <a:latin typeface="Cambria Math" panose="02040503050406030204" pitchFamily="18" charset="0"/>
                    <a:cs typeface="Times New Roman" pitchFamily="18" charset="0"/>
                  </a:rPr>
                  <a:t>𝑝</a:t>
                </a:r>
                <a:r>
                  <a:rPr lang="en-US" altLang="zh-CN" sz="1200" b="0" dirty="0">
                    <a:latin typeface="Times New Roman" pitchFamily="18" charset="0"/>
                    <a:cs typeface="Times New Roman" pitchFamily="18" charset="0"/>
                  </a:rPr>
                  <a:t> on the centerline of the reference view </a:t>
                </a:r>
                <a:r>
                  <a:rPr lang="en-US" altLang="zh-CN" sz="1200" b="0" i="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r>
                  <a:rPr lang="en-US" altLang="zh-CN" sz="1200" b="0" dirty="0" smtClean="0">
                    <a:latin typeface="Times New Roman" pitchFamily="18" charset="0"/>
                    <a:cs typeface="Times New Roman" pitchFamily="18" charset="0"/>
                  </a:rPr>
                  <a:t>.</a:t>
                </a:r>
              </a:p>
              <a:p>
                <a:pPr algn="just"/>
                <a:r>
                  <a:rPr lang="en-US" altLang="zh-CN" sz="1200" b="0" dirty="0" smtClean="0">
                    <a:latin typeface="Times New Roman" pitchFamily="18" charset="0"/>
                    <a:cs typeface="Times New Roman" pitchFamily="18" charset="0"/>
                  </a:rPr>
                  <a:t>This </a:t>
                </a:r>
                <a:r>
                  <a:rPr lang="en-US" altLang="zh-CN" sz="1200" b="0" dirty="0">
                    <a:latin typeface="Times New Roman" pitchFamily="18" charset="0"/>
                    <a:cs typeface="Times New Roman" pitchFamily="18" charset="0"/>
                  </a:rPr>
                  <a:t>problem can be formulated as an energy </a:t>
                </a:r>
                <a:r>
                  <a:rPr lang="en-US" altLang="zh-CN" sz="1200" b="0" dirty="0" smtClean="0">
                    <a:latin typeface="Times New Roman" pitchFamily="18" charset="0"/>
                    <a:cs typeface="Times New Roman" pitchFamily="18" charset="0"/>
                  </a:rPr>
                  <a:t>minimization </a:t>
                </a:r>
                <a:r>
                  <a:rPr lang="en-US" altLang="zh-CN" sz="1200" b="0" dirty="0">
                    <a:latin typeface="Times New Roman" pitchFamily="18" charset="0"/>
                    <a:cs typeface="Times New Roman" pitchFamily="18" charset="0"/>
                  </a:rPr>
                  <a:t>problem considering connectivity and topological </a:t>
                </a:r>
                <a:r>
                  <a:rPr lang="en-US" altLang="zh-CN" sz="1200" b="0" dirty="0" smtClean="0">
                    <a:latin typeface="Times New Roman" pitchFamily="18" charset="0"/>
                    <a:cs typeface="Times New Roman" pitchFamily="18" charset="0"/>
                  </a:rPr>
                  <a:t>structures</a:t>
                </a:r>
                <a:r>
                  <a:rPr lang="en-US" altLang="zh-CN" sz="1200" b="0" dirty="0">
                    <a:latin typeface="Times New Roman" pitchFamily="18" charset="0"/>
                    <a:cs typeface="Times New Roman" pitchFamily="18" charset="0"/>
                  </a:rPr>
                  <a:t>.</a:t>
                </a:r>
                <a:endParaRPr lang="zh-CN" altLang="zh-CN" sz="1200" b="0" dirty="0">
                  <a:latin typeface="Times New Roman" pitchFamily="18" charset="0"/>
                  <a:cs typeface="Times New Roman" pitchFamily="18" charset="0"/>
                </a:endParaRPr>
              </a:p>
              <a:p>
                <a:pPr algn="just" fontAlgn="base">
                  <a:spcBef>
                    <a:spcPct val="0"/>
                  </a:spcBef>
                  <a:spcAft>
                    <a:spcPct val="0"/>
                  </a:spcAft>
                </a:pPr>
                <a:endParaRPr lang="zh-CN" altLang="en-US" sz="1200" dirty="0">
                  <a:latin typeface="Times New Roman" pitchFamily="18" charset="0"/>
                  <a:ea typeface="+mn-ea"/>
                  <a:cs typeface="Times New Roman" pitchFamily="18" charset="0"/>
                </a:endParaRPr>
              </a:p>
            </p:txBody>
          </p:sp>
        </mc:Fallback>
      </mc:AlternateContent>
      <p:sp>
        <p:nvSpPr>
          <p:cNvPr id="4" name="Slide Number Placeholder 3"/>
          <p:cNvSpPr>
            <a:spLocks noGrp="1"/>
          </p:cNvSpPr>
          <p:nvPr>
            <p:ph type="sldNum" sz="quarter" idx="10"/>
          </p:nvPr>
        </p:nvSpPr>
        <p:spPr/>
        <p:txBody>
          <a:bodyPr/>
          <a:lstStyle/>
          <a:p>
            <a:fld id="{BFD954BC-8956-4479-BE24-4689F6D9801B}" type="slidenum">
              <a:rPr lang="zh-CN" altLang="en-US" smtClean="0"/>
              <a:t>5</a:t>
            </a:fld>
            <a:endParaRPr lang="zh-CN" altLang="en-US"/>
          </a:p>
        </p:txBody>
      </p:sp>
    </p:spTree>
    <p:extLst>
      <p:ext uri="{BB962C8B-B14F-4D97-AF65-F5344CB8AC3E}">
        <p14:creationId xmlns:p14="http://schemas.microsoft.com/office/powerpoint/2010/main" val="14902713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algn="just" fontAlgn="base">
                  <a:spcBef>
                    <a:spcPct val="0"/>
                  </a:spcBef>
                  <a:spcAft>
                    <a:spcPct val="0"/>
                  </a:spcAft>
                </a:pPr>
                <a:endParaRPr lang="zh-CN" altLang="en-US" sz="1200" dirty="0">
                  <a:latin typeface="Times New Roman" pitchFamily="18" charset="0"/>
                  <a:ea typeface="+mn-ea"/>
                  <a:cs typeface="Times New Roman" pitchFamily="18" charset="0"/>
                </a:endParaRPr>
              </a:p>
            </p:txBody>
          </p:sp>
        </mc:Choice>
        <mc:Fallback xmlns="">
          <p:sp>
            <p:nvSpPr>
              <p:cNvPr id="3" name="Notes Placeholder 2"/>
              <p:cNvSpPr>
                <a:spLocks noGrp="1"/>
              </p:cNvSpPr>
              <p:nvPr>
                <p:ph type="body" idx="1"/>
              </p:nvPr>
            </p:nvSpPr>
            <p:spPr/>
            <p:txBody>
              <a:bodyPr/>
              <a:lstStyle/>
              <a:p>
                <a:pPr algn="just" fontAlgn="base">
                  <a:spcBef>
                    <a:spcPct val="0"/>
                  </a:spcBef>
                  <a:spcAft>
                    <a:spcPct val="0"/>
                  </a:spcAft>
                </a:pPr>
                <a:r>
                  <a:rPr lang="zh-CN" altLang="en-US" sz="1200" dirty="0" smtClean="0">
                    <a:latin typeface="Times New Roman" pitchFamily="18" charset="0"/>
                    <a:ea typeface="+mn-ea"/>
                    <a:cs typeface="Times New Roman" pitchFamily="18" charset="0"/>
                  </a:rPr>
                  <a:t>The imaging modality of the X-Ray is different from </a:t>
                </a:r>
                <a:r>
                  <a:rPr lang="en-US" altLang="zh-CN" sz="1200" dirty="0" smtClean="0">
                    <a:latin typeface="Times New Roman" pitchFamily="18" charset="0"/>
                    <a:ea typeface="+mn-ea"/>
                    <a:cs typeface="Times New Roman" pitchFamily="18" charset="0"/>
                  </a:rPr>
                  <a:t>the ways other </a:t>
                </a:r>
                <a:r>
                  <a:rPr lang="zh-CN" altLang="en-US" sz="1200" dirty="0" smtClean="0">
                    <a:latin typeface="Times New Roman" pitchFamily="18" charset="0"/>
                    <a:ea typeface="+mn-ea"/>
                    <a:cs typeface="Times New Roman" pitchFamily="18" charset="0"/>
                  </a:rPr>
                  <a:t>devices </a:t>
                </a:r>
                <a:r>
                  <a:rPr lang="en-US" altLang="zh-CN" sz="1200" dirty="0" smtClean="0">
                    <a:latin typeface="Times New Roman" pitchFamily="18" charset="0"/>
                    <a:ea typeface="+mn-ea"/>
                    <a:cs typeface="Times New Roman" pitchFamily="18" charset="0"/>
                  </a:rPr>
                  <a:t>such as cameras or </a:t>
                </a:r>
                <a:r>
                  <a:rPr lang="en-US" altLang="zh-CN" sz="1200" dirty="0" err="1" smtClean="0">
                    <a:latin typeface="Times New Roman" pitchFamily="18" charset="0"/>
                    <a:ea typeface="+mn-ea"/>
                    <a:cs typeface="Times New Roman" pitchFamily="18" charset="0"/>
                  </a:rPr>
                  <a:t>vidicons</a:t>
                </a:r>
                <a:r>
                  <a:rPr lang="zh-CN" altLang="en-US" sz="1200" dirty="0" smtClean="0">
                    <a:latin typeface="Times New Roman" pitchFamily="18" charset="0"/>
                    <a:ea typeface="+mn-ea"/>
                    <a:cs typeface="Times New Roman" pitchFamily="18" charset="0"/>
                  </a:rPr>
                  <a:t> </a:t>
                </a:r>
                <a:r>
                  <a:rPr lang="en-US" altLang="zh-CN" sz="1200" dirty="0" smtClean="0">
                    <a:latin typeface="Times New Roman" pitchFamily="18" charset="0"/>
                    <a:ea typeface="+mn-ea"/>
                    <a:cs typeface="Times New Roman" pitchFamily="18" charset="0"/>
                  </a:rPr>
                  <a:t>work in. </a:t>
                </a:r>
              </a:p>
              <a:p>
                <a:pPr algn="just" fontAlgn="base">
                  <a:spcBef>
                    <a:spcPct val="0"/>
                  </a:spcBef>
                  <a:spcAft>
                    <a:spcPct val="0"/>
                  </a:spcAft>
                </a:pPr>
                <a:r>
                  <a:rPr lang="zh-CN" altLang="en-US" sz="1200" dirty="0" smtClean="0">
                    <a:latin typeface="Times New Roman" pitchFamily="18" charset="0"/>
                    <a:ea typeface="+mn-ea"/>
                    <a:cs typeface="Times New Roman" pitchFamily="18" charset="0"/>
                  </a:rPr>
                  <a:t>The light source is the X-Ray source and the imaging plane is the intensifier. The imaging procedure is mostly</a:t>
                </a:r>
                <a:endParaRPr lang="en-US" altLang="zh-CN" sz="1200" dirty="0" smtClean="0">
                  <a:latin typeface="Times New Roman" pitchFamily="18" charset="0"/>
                  <a:ea typeface="+mn-ea"/>
                  <a:cs typeface="Times New Roman" pitchFamily="18" charset="0"/>
                </a:endParaRPr>
              </a:p>
              <a:p>
                <a:pPr algn="just" fontAlgn="base">
                  <a:spcBef>
                    <a:spcPct val="0"/>
                  </a:spcBef>
                  <a:spcAft>
                    <a:spcPct val="0"/>
                  </a:spcAft>
                </a:pPr>
                <a:r>
                  <a:rPr lang="zh-CN" altLang="en-US" sz="1200" dirty="0" smtClean="0">
                    <a:latin typeface="Times New Roman" pitchFamily="18" charset="0"/>
                    <a:ea typeface="+mn-ea"/>
                    <a:cs typeface="Times New Roman" pitchFamily="18" charset="0"/>
                  </a:rPr>
                  <a:t> like perspective projection under 3D space. We simulated this procedure using OpenGL.</a:t>
                </a:r>
                <a:endParaRPr lang="en-US" altLang="zh-CN" sz="1200" dirty="0" smtClean="0">
                  <a:latin typeface="Times New Roman" pitchFamily="18" charset="0"/>
                  <a:ea typeface="+mn-ea"/>
                  <a:cs typeface="Times New Roman" pitchFamily="18" charset="0"/>
                </a:endParaRPr>
              </a:p>
              <a:p>
                <a:pPr algn="just" fontAlgn="base">
                  <a:spcBef>
                    <a:spcPct val="0"/>
                  </a:spcBef>
                  <a:spcAft>
                    <a:spcPct val="0"/>
                  </a:spcAft>
                </a:pPr>
                <a:endParaRPr lang="en-US" altLang="zh-CN" sz="1200" dirty="0" smtClean="0">
                  <a:latin typeface="Times New Roman" pitchFamily="18" charset="0"/>
                  <a:ea typeface="+mn-ea"/>
                  <a:cs typeface="Times New Roman" pitchFamily="18" charset="0"/>
                </a:endParaRPr>
              </a:p>
              <a:p>
                <a:pPr algn="just"/>
                <a:r>
                  <a:rPr lang="en-US" altLang="zh-CN" sz="1200" b="0" dirty="0" smtClean="0">
                    <a:latin typeface="Times New Roman" pitchFamily="18" charset="0"/>
                    <a:cs typeface="Times New Roman" pitchFamily="18" charset="0"/>
                  </a:rPr>
                  <a:t>We </a:t>
                </a:r>
                <a:r>
                  <a:rPr lang="en-US" altLang="zh-CN" sz="1200" b="0" dirty="0">
                    <a:latin typeface="Times New Roman" pitchFamily="18" charset="0"/>
                    <a:cs typeface="Times New Roman" pitchFamily="18" charset="0"/>
                  </a:rPr>
                  <a:t>use at least three views of </a:t>
                </a:r>
                <a:r>
                  <a:rPr lang="en-US" altLang="zh-CN" sz="1200" b="0" dirty="0" smtClean="0">
                    <a:latin typeface="Times New Roman" pitchFamily="18" charset="0"/>
                    <a:cs typeface="Times New Roman" pitchFamily="18" charset="0"/>
                  </a:rPr>
                  <a:t>angiograms </a:t>
                </a:r>
                <a:r>
                  <a:rPr lang="en-US" altLang="zh-CN" sz="1200" b="0" dirty="0">
                    <a:latin typeface="Times New Roman" pitchFamily="18" charset="0"/>
                    <a:cs typeface="Times New Roman" pitchFamily="18" charset="0"/>
                  </a:rPr>
                  <a:t>at the same </a:t>
                </a:r>
                <a:r>
                  <a:rPr lang="en-US" altLang="zh-CN" sz="1200" b="0" dirty="0" smtClean="0">
                    <a:latin typeface="Times New Roman" pitchFamily="18" charset="0"/>
                    <a:cs typeface="Times New Roman" pitchFamily="18" charset="0"/>
                  </a:rPr>
                  <a:t>cardiac </a:t>
                </a:r>
                <a:r>
                  <a:rPr lang="en-US" altLang="zh-CN" sz="1200" b="0" dirty="0">
                    <a:latin typeface="Times New Roman" pitchFamily="18" charset="0"/>
                    <a:cs typeface="Times New Roman" pitchFamily="18" charset="0"/>
                  </a:rPr>
                  <a:t>cycle and choose the </a:t>
                </a:r>
                <a:r>
                  <a:rPr lang="en-US" altLang="zh-CN" sz="1200" b="0" dirty="0" smtClean="0">
                    <a:latin typeface="Times New Roman" pitchFamily="18" charset="0"/>
                    <a:cs typeface="Times New Roman" pitchFamily="18" charset="0"/>
                  </a:rPr>
                  <a:t>projection </a:t>
                </a:r>
                <a:r>
                  <a:rPr lang="en-US" altLang="zh-CN" sz="1200" b="0" dirty="0">
                    <a:latin typeface="Times New Roman" pitchFamily="18" charset="0"/>
                    <a:cs typeface="Times New Roman" pitchFamily="18" charset="0"/>
                  </a:rPr>
                  <a:t>view </a:t>
                </a:r>
                <a:r>
                  <a:rPr lang="en-US" altLang="zh-CN" sz="1200" b="0" i="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p>
              <a:p>
                <a:pPr algn="just"/>
                <a:r>
                  <a:rPr lang="en-US" altLang="zh-CN" sz="1200" b="0" dirty="0" smtClean="0">
                    <a:latin typeface="Times New Roman" pitchFamily="18" charset="0"/>
                    <a:cs typeface="Times New Roman" pitchFamily="18" charset="0"/>
                  </a:rPr>
                  <a:t>as </a:t>
                </a:r>
                <a:r>
                  <a:rPr lang="en-US" altLang="zh-CN" sz="1200" b="0" dirty="0">
                    <a:latin typeface="Times New Roman" pitchFamily="18" charset="0"/>
                    <a:cs typeface="Times New Roman" pitchFamily="18" charset="0"/>
                  </a:rPr>
                  <a:t>a reference view which includes the </a:t>
                </a:r>
                <a:r>
                  <a:rPr lang="en-US" altLang="zh-CN" sz="1200" b="0" dirty="0" smtClean="0">
                    <a:latin typeface="Times New Roman" pitchFamily="18" charset="0"/>
                    <a:cs typeface="Times New Roman" pitchFamily="18" charset="0"/>
                  </a:rPr>
                  <a:t>least </a:t>
                </a:r>
                <a:r>
                  <a:rPr lang="en-US" altLang="zh-CN" sz="1200" b="0" dirty="0">
                    <a:latin typeface="Times New Roman" pitchFamily="18" charset="0"/>
                    <a:cs typeface="Times New Roman" pitchFamily="18" charset="0"/>
                  </a:rPr>
                  <a:t>foreshortening and overlap among all the views. </a:t>
                </a:r>
                <a:r>
                  <a:rPr lang="en-US" altLang="zh-CN" sz="1200" b="0" dirty="0" smtClean="0">
                    <a:latin typeface="Times New Roman" pitchFamily="18" charset="0"/>
                    <a:cs typeface="Times New Roman" pitchFamily="18" charset="0"/>
                  </a:rPr>
                  <a:t>The </a:t>
                </a:r>
                <a:r>
                  <a:rPr lang="en-US" altLang="zh-CN" sz="1200" b="0" dirty="0">
                    <a:latin typeface="Times New Roman" pitchFamily="18" charset="0"/>
                    <a:cs typeface="Times New Roman" pitchFamily="18" charset="0"/>
                  </a:rPr>
                  <a:t>3D space is divided into 3D </a:t>
                </a:r>
                <a:r>
                  <a:rPr lang="en-US" altLang="zh-CN" sz="1200" b="0" dirty="0" smtClean="0">
                    <a:latin typeface="Times New Roman" pitchFamily="18" charset="0"/>
                    <a:cs typeface="Times New Roman" pitchFamily="18" charset="0"/>
                  </a:rPr>
                  <a:t>slices.</a:t>
                </a:r>
              </a:p>
              <a:p>
                <a:pPr algn="just"/>
                <a:r>
                  <a:rPr lang="en-US" altLang="zh-CN" sz="1200" b="0" dirty="0">
                    <a:latin typeface="Times New Roman" pitchFamily="18" charset="0"/>
                    <a:cs typeface="Times New Roman" pitchFamily="18" charset="0"/>
                  </a:rPr>
                  <a:t>Therefore, for a given pixel </a:t>
                </a:r>
                <a:r>
                  <a:rPr lang="en-US" altLang="zh-CN" sz="1200" b="0" i="0" dirty="0" smtClean="0">
                    <a:latin typeface="Cambria Math" panose="02040503050406030204" pitchFamily="18" charset="0"/>
                    <a:cs typeface="Times New Roman" pitchFamily="18" charset="0"/>
                  </a:rPr>
                  <a:t>𝑝</a:t>
                </a:r>
                <a:r>
                  <a:rPr lang="en-US" altLang="zh-CN" sz="1200" b="0" dirty="0">
                    <a:latin typeface="Times New Roman" pitchFamily="18" charset="0"/>
                    <a:cs typeface="Times New Roman" pitchFamily="18" charset="0"/>
                  </a:rPr>
                  <a:t> on </a:t>
                </a:r>
                <a:r>
                  <a:rPr lang="en-US" altLang="zh-CN" sz="1200" b="0" i="0" dirty="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r>
                  <a:rPr lang="en-US" altLang="zh-CN" sz="1200" b="0" dirty="0">
                    <a:latin typeface="Times New Roman" pitchFamily="18" charset="0"/>
                    <a:cs typeface="Times New Roman" pitchFamily="18" charset="0"/>
                  </a:rPr>
                  <a:t>, the pair </a:t>
                </a:r>
                <a:r>
                  <a:rPr lang="en-US" altLang="zh-CN" sz="1200" b="0" i="0" smtClean="0">
                    <a:latin typeface="Cambria Math" panose="02040503050406030204" pitchFamily="18" charset="0"/>
                    <a:cs typeface="Times New Roman" pitchFamily="18" charset="0"/>
                  </a:rPr>
                  <a:t>(𝑝,  𝐼_𝑖)</a:t>
                </a:r>
                <a:r>
                  <a:rPr lang="en-US" altLang="zh-CN" sz="1200" b="0" dirty="0" smtClean="0">
                    <a:latin typeface="Times New Roman" pitchFamily="18" charset="0"/>
                    <a:cs typeface="Times New Roman" pitchFamily="18" charset="0"/>
                  </a:rPr>
                  <a:t> uniquely </a:t>
                </a:r>
                <a:r>
                  <a:rPr lang="en-US" altLang="zh-CN" sz="1200" b="0" dirty="0">
                    <a:latin typeface="Times New Roman" pitchFamily="18" charset="0"/>
                    <a:cs typeface="Times New Roman" pitchFamily="18" charset="0"/>
                  </a:rPr>
                  <a:t>identifies a point in 3D space. So, the </a:t>
                </a:r>
                <a:r>
                  <a:rPr lang="en-US" altLang="zh-CN" sz="1200" b="0" dirty="0" smtClean="0">
                    <a:latin typeface="Times New Roman" pitchFamily="18" charset="0"/>
                    <a:cs typeface="Times New Roman" pitchFamily="18" charset="0"/>
                  </a:rPr>
                  <a:t>goal of </a:t>
                </a:r>
                <a:r>
                  <a:rPr lang="en-US" altLang="zh-CN" sz="1200" b="0" dirty="0">
                    <a:latin typeface="Times New Roman" pitchFamily="18" charset="0"/>
                    <a:cs typeface="Times New Roman" pitchFamily="18" charset="0"/>
                  </a:rPr>
                  <a:t>the 3D reconstruction is </a:t>
                </a:r>
                <a:endParaRPr lang="en-US" altLang="zh-CN" sz="1200" b="0" dirty="0" smtClean="0">
                  <a:latin typeface="Times New Roman" pitchFamily="18" charset="0"/>
                  <a:cs typeface="Times New Roman" pitchFamily="18" charset="0"/>
                </a:endParaRPr>
              </a:p>
              <a:p>
                <a:pPr algn="just"/>
                <a:r>
                  <a:rPr lang="en-US" altLang="zh-CN" sz="1200" b="0" dirty="0" smtClean="0">
                    <a:latin typeface="Times New Roman" pitchFamily="18" charset="0"/>
                    <a:cs typeface="Times New Roman" pitchFamily="18" charset="0"/>
                  </a:rPr>
                  <a:t>to </a:t>
                </a:r>
                <a:r>
                  <a:rPr lang="en-US" altLang="zh-CN" sz="1200" b="0" dirty="0">
                    <a:latin typeface="Times New Roman" pitchFamily="18" charset="0"/>
                    <a:cs typeface="Times New Roman" pitchFamily="18" charset="0"/>
                  </a:rPr>
                  <a:t>optimally assign an label </a:t>
                </a:r>
                <a:r>
                  <a:rPr lang="en-US" altLang="zh-CN" sz="1200" b="0" i="0" smtClean="0">
                    <a:latin typeface="Cambria Math" panose="02040503050406030204" pitchFamily="18" charset="0"/>
                    <a:cs typeface="Times New Roman" pitchFamily="18" charset="0"/>
                  </a:rPr>
                  <a:t>𝐼_𝑖</a:t>
                </a:r>
                <a:r>
                  <a:rPr lang="en-US" altLang="zh-CN" sz="1200" b="0" dirty="0" smtClean="0">
                    <a:latin typeface="Times New Roman" pitchFamily="18" charset="0"/>
                    <a:cs typeface="Times New Roman" pitchFamily="18" charset="0"/>
                  </a:rPr>
                  <a:t> </a:t>
                </a:r>
                <a:r>
                  <a:rPr lang="en-US" altLang="zh-CN" sz="1200" b="0" dirty="0">
                    <a:latin typeface="Times New Roman" pitchFamily="18" charset="0"/>
                    <a:cs typeface="Times New Roman" pitchFamily="18" charset="0"/>
                  </a:rPr>
                  <a:t>to each </a:t>
                </a:r>
                <a:r>
                  <a:rPr lang="en-US" altLang="zh-CN" sz="1200" b="0" i="0" dirty="0">
                    <a:latin typeface="Cambria Math" panose="02040503050406030204" pitchFamily="18" charset="0"/>
                    <a:cs typeface="Times New Roman" pitchFamily="18" charset="0"/>
                  </a:rPr>
                  <a:t>𝑝</a:t>
                </a:r>
                <a:r>
                  <a:rPr lang="en-US" altLang="zh-CN" sz="1200" b="0" dirty="0">
                    <a:latin typeface="Times New Roman" pitchFamily="18" charset="0"/>
                    <a:cs typeface="Times New Roman" pitchFamily="18" charset="0"/>
                  </a:rPr>
                  <a:t> on the centerline of the reference view </a:t>
                </a:r>
                <a:r>
                  <a:rPr lang="en-US" altLang="zh-CN" sz="1200" b="0" i="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r>
                  <a:rPr lang="en-US" altLang="zh-CN" sz="1200" b="0" dirty="0" smtClean="0">
                    <a:latin typeface="Times New Roman" pitchFamily="18" charset="0"/>
                    <a:cs typeface="Times New Roman" pitchFamily="18" charset="0"/>
                  </a:rPr>
                  <a:t>.</a:t>
                </a:r>
              </a:p>
              <a:p>
                <a:pPr algn="just"/>
                <a:r>
                  <a:rPr lang="en-US" altLang="zh-CN" sz="1200" b="0" dirty="0" smtClean="0">
                    <a:latin typeface="Times New Roman" pitchFamily="18" charset="0"/>
                    <a:cs typeface="Times New Roman" pitchFamily="18" charset="0"/>
                  </a:rPr>
                  <a:t>This </a:t>
                </a:r>
                <a:r>
                  <a:rPr lang="en-US" altLang="zh-CN" sz="1200" b="0" dirty="0">
                    <a:latin typeface="Times New Roman" pitchFamily="18" charset="0"/>
                    <a:cs typeface="Times New Roman" pitchFamily="18" charset="0"/>
                  </a:rPr>
                  <a:t>problem can be formulated as an energy </a:t>
                </a:r>
                <a:r>
                  <a:rPr lang="en-US" altLang="zh-CN" sz="1200" b="0" dirty="0" smtClean="0">
                    <a:latin typeface="Times New Roman" pitchFamily="18" charset="0"/>
                    <a:cs typeface="Times New Roman" pitchFamily="18" charset="0"/>
                  </a:rPr>
                  <a:t>minimization </a:t>
                </a:r>
                <a:r>
                  <a:rPr lang="en-US" altLang="zh-CN" sz="1200" b="0" dirty="0">
                    <a:latin typeface="Times New Roman" pitchFamily="18" charset="0"/>
                    <a:cs typeface="Times New Roman" pitchFamily="18" charset="0"/>
                  </a:rPr>
                  <a:t>problem considering connectivity and topological </a:t>
                </a:r>
                <a:r>
                  <a:rPr lang="en-US" altLang="zh-CN" sz="1200" b="0" dirty="0" smtClean="0">
                    <a:latin typeface="Times New Roman" pitchFamily="18" charset="0"/>
                    <a:cs typeface="Times New Roman" pitchFamily="18" charset="0"/>
                  </a:rPr>
                  <a:t>structures</a:t>
                </a:r>
                <a:r>
                  <a:rPr lang="en-US" altLang="zh-CN" sz="1200" b="0" dirty="0">
                    <a:latin typeface="Times New Roman" pitchFamily="18" charset="0"/>
                    <a:cs typeface="Times New Roman" pitchFamily="18" charset="0"/>
                  </a:rPr>
                  <a:t>.</a:t>
                </a:r>
                <a:endParaRPr lang="zh-CN" altLang="zh-CN" sz="1200" b="0" dirty="0">
                  <a:latin typeface="Times New Roman" pitchFamily="18" charset="0"/>
                  <a:cs typeface="Times New Roman" pitchFamily="18" charset="0"/>
                </a:endParaRPr>
              </a:p>
              <a:p>
                <a:pPr algn="just" fontAlgn="base">
                  <a:spcBef>
                    <a:spcPct val="0"/>
                  </a:spcBef>
                  <a:spcAft>
                    <a:spcPct val="0"/>
                  </a:spcAft>
                </a:pPr>
                <a:endParaRPr lang="zh-CN" altLang="en-US" sz="1200" dirty="0">
                  <a:latin typeface="Times New Roman" pitchFamily="18" charset="0"/>
                  <a:ea typeface="+mn-ea"/>
                  <a:cs typeface="Times New Roman" pitchFamily="18" charset="0"/>
                </a:endParaRPr>
              </a:p>
            </p:txBody>
          </p:sp>
        </mc:Fallback>
      </mc:AlternateContent>
      <p:sp>
        <p:nvSpPr>
          <p:cNvPr id="4" name="Slide Number Placeholder 3"/>
          <p:cNvSpPr>
            <a:spLocks noGrp="1"/>
          </p:cNvSpPr>
          <p:nvPr>
            <p:ph type="sldNum" sz="quarter" idx="10"/>
          </p:nvPr>
        </p:nvSpPr>
        <p:spPr/>
        <p:txBody>
          <a:bodyPr/>
          <a:lstStyle/>
          <a:p>
            <a:fld id="{BFD954BC-8956-4479-BE24-4689F6D9801B}" type="slidenum">
              <a:rPr lang="zh-CN" altLang="en-US" smtClean="0"/>
              <a:t>6</a:t>
            </a:fld>
            <a:endParaRPr lang="zh-CN" altLang="en-US"/>
          </a:p>
        </p:txBody>
      </p:sp>
    </p:spTree>
    <p:extLst>
      <p:ext uri="{BB962C8B-B14F-4D97-AF65-F5344CB8AC3E}">
        <p14:creationId xmlns:p14="http://schemas.microsoft.com/office/powerpoint/2010/main" val="283273234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algn="just" fontAlgn="base">
                  <a:spcBef>
                    <a:spcPct val="0"/>
                  </a:spcBef>
                  <a:spcAft>
                    <a:spcPct val="0"/>
                  </a:spcAft>
                </a:pPr>
                <a:endParaRPr lang="zh-CN" altLang="en-US" sz="1200" dirty="0">
                  <a:latin typeface="Times New Roman" pitchFamily="18" charset="0"/>
                  <a:ea typeface="+mn-ea"/>
                  <a:cs typeface="Times New Roman" pitchFamily="18" charset="0"/>
                </a:endParaRPr>
              </a:p>
            </p:txBody>
          </p:sp>
        </mc:Choice>
        <mc:Fallback xmlns="">
          <p:sp>
            <p:nvSpPr>
              <p:cNvPr id="3" name="Notes Placeholder 2"/>
              <p:cNvSpPr>
                <a:spLocks noGrp="1"/>
              </p:cNvSpPr>
              <p:nvPr>
                <p:ph type="body" idx="1"/>
              </p:nvPr>
            </p:nvSpPr>
            <p:spPr/>
            <p:txBody>
              <a:bodyPr/>
              <a:lstStyle/>
              <a:p>
                <a:pPr algn="just" fontAlgn="base">
                  <a:spcBef>
                    <a:spcPct val="0"/>
                  </a:spcBef>
                  <a:spcAft>
                    <a:spcPct val="0"/>
                  </a:spcAft>
                </a:pPr>
                <a:r>
                  <a:rPr lang="zh-CN" altLang="en-US" sz="1200" dirty="0" smtClean="0">
                    <a:latin typeface="Times New Roman" pitchFamily="18" charset="0"/>
                    <a:ea typeface="+mn-ea"/>
                    <a:cs typeface="Times New Roman" pitchFamily="18" charset="0"/>
                  </a:rPr>
                  <a:t>The imaging modality of the X-Ray is different from </a:t>
                </a:r>
                <a:r>
                  <a:rPr lang="en-US" altLang="zh-CN" sz="1200" dirty="0" smtClean="0">
                    <a:latin typeface="Times New Roman" pitchFamily="18" charset="0"/>
                    <a:ea typeface="+mn-ea"/>
                    <a:cs typeface="Times New Roman" pitchFamily="18" charset="0"/>
                  </a:rPr>
                  <a:t>the ways other </a:t>
                </a:r>
                <a:r>
                  <a:rPr lang="zh-CN" altLang="en-US" sz="1200" dirty="0" smtClean="0">
                    <a:latin typeface="Times New Roman" pitchFamily="18" charset="0"/>
                    <a:ea typeface="+mn-ea"/>
                    <a:cs typeface="Times New Roman" pitchFamily="18" charset="0"/>
                  </a:rPr>
                  <a:t>devices </a:t>
                </a:r>
                <a:r>
                  <a:rPr lang="en-US" altLang="zh-CN" sz="1200" dirty="0" smtClean="0">
                    <a:latin typeface="Times New Roman" pitchFamily="18" charset="0"/>
                    <a:ea typeface="+mn-ea"/>
                    <a:cs typeface="Times New Roman" pitchFamily="18" charset="0"/>
                  </a:rPr>
                  <a:t>such as cameras or </a:t>
                </a:r>
                <a:r>
                  <a:rPr lang="en-US" altLang="zh-CN" sz="1200" dirty="0" err="1" smtClean="0">
                    <a:latin typeface="Times New Roman" pitchFamily="18" charset="0"/>
                    <a:ea typeface="+mn-ea"/>
                    <a:cs typeface="Times New Roman" pitchFamily="18" charset="0"/>
                  </a:rPr>
                  <a:t>vidicons</a:t>
                </a:r>
                <a:r>
                  <a:rPr lang="zh-CN" altLang="en-US" sz="1200" dirty="0" smtClean="0">
                    <a:latin typeface="Times New Roman" pitchFamily="18" charset="0"/>
                    <a:ea typeface="+mn-ea"/>
                    <a:cs typeface="Times New Roman" pitchFamily="18" charset="0"/>
                  </a:rPr>
                  <a:t> </a:t>
                </a:r>
                <a:r>
                  <a:rPr lang="en-US" altLang="zh-CN" sz="1200" dirty="0" smtClean="0">
                    <a:latin typeface="Times New Roman" pitchFamily="18" charset="0"/>
                    <a:ea typeface="+mn-ea"/>
                    <a:cs typeface="Times New Roman" pitchFamily="18" charset="0"/>
                  </a:rPr>
                  <a:t>work in. </a:t>
                </a:r>
              </a:p>
              <a:p>
                <a:pPr algn="just" fontAlgn="base">
                  <a:spcBef>
                    <a:spcPct val="0"/>
                  </a:spcBef>
                  <a:spcAft>
                    <a:spcPct val="0"/>
                  </a:spcAft>
                </a:pPr>
                <a:r>
                  <a:rPr lang="zh-CN" altLang="en-US" sz="1200" dirty="0" smtClean="0">
                    <a:latin typeface="Times New Roman" pitchFamily="18" charset="0"/>
                    <a:ea typeface="+mn-ea"/>
                    <a:cs typeface="Times New Roman" pitchFamily="18" charset="0"/>
                  </a:rPr>
                  <a:t>The light source is the X-Ray source and the imaging plane is the intensifier. The imaging procedure is mostly</a:t>
                </a:r>
                <a:endParaRPr lang="en-US" altLang="zh-CN" sz="1200" dirty="0" smtClean="0">
                  <a:latin typeface="Times New Roman" pitchFamily="18" charset="0"/>
                  <a:ea typeface="+mn-ea"/>
                  <a:cs typeface="Times New Roman" pitchFamily="18" charset="0"/>
                </a:endParaRPr>
              </a:p>
              <a:p>
                <a:pPr algn="just" fontAlgn="base">
                  <a:spcBef>
                    <a:spcPct val="0"/>
                  </a:spcBef>
                  <a:spcAft>
                    <a:spcPct val="0"/>
                  </a:spcAft>
                </a:pPr>
                <a:r>
                  <a:rPr lang="zh-CN" altLang="en-US" sz="1200" dirty="0" smtClean="0">
                    <a:latin typeface="Times New Roman" pitchFamily="18" charset="0"/>
                    <a:ea typeface="+mn-ea"/>
                    <a:cs typeface="Times New Roman" pitchFamily="18" charset="0"/>
                  </a:rPr>
                  <a:t> like perspective projection under 3D space. We simulated this procedure using OpenGL.</a:t>
                </a:r>
                <a:endParaRPr lang="en-US" altLang="zh-CN" sz="1200" dirty="0" smtClean="0">
                  <a:latin typeface="Times New Roman" pitchFamily="18" charset="0"/>
                  <a:ea typeface="+mn-ea"/>
                  <a:cs typeface="Times New Roman" pitchFamily="18" charset="0"/>
                </a:endParaRPr>
              </a:p>
              <a:p>
                <a:pPr algn="just" fontAlgn="base">
                  <a:spcBef>
                    <a:spcPct val="0"/>
                  </a:spcBef>
                  <a:spcAft>
                    <a:spcPct val="0"/>
                  </a:spcAft>
                </a:pPr>
                <a:endParaRPr lang="en-US" altLang="zh-CN" sz="1200" dirty="0" smtClean="0">
                  <a:latin typeface="Times New Roman" pitchFamily="18" charset="0"/>
                  <a:ea typeface="+mn-ea"/>
                  <a:cs typeface="Times New Roman" pitchFamily="18" charset="0"/>
                </a:endParaRPr>
              </a:p>
              <a:p>
                <a:pPr algn="just"/>
                <a:r>
                  <a:rPr lang="en-US" altLang="zh-CN" sz="1200" b="0" dirty="0" smtClean="0">
                    <a:latin typeface="Times New Roman" pitchFamily="18" charset="0"/>
                    <a:cs typeface="Times New Roman" pitchFamily="18" charset="0"/>
                  </a:rPr>
                  <a:t>We </a:t>
                </a:r>
                <a:r>
                  <a:rPr lang="en-US" altLang="zh-CN" sz="1200" b="0" dirty="0">
                    <a:latin typeface="Times New Roman" pitchFamily="18" charset="0"/>
                    <a:cs typeface="Times New Roman" pitchFamily="18" charset="0"/>
                  </a:rPr>
                  <a:t>use at least three views of </a:t>
                </a:r>
                <a:r>
                  <a:rPr lang="en-US" altLang="zh-CN" sz="1200" b="0" dirty="0" smtClean="0">
                    <a:latin typeface="Times New Roman" pitchFamily="18" charset="0"/>
                    <a:cs typeface="Times New Roman" pitchFamily="18" charset="0"/>
                  </a:rPr>
                  <a:t>angiograms </a:t>
                </a:r>
                <a:r>
                  <a:rPr lang="en-US" altLang="zh-CN" sz="1200" b="0" dirty="0">
                    <a:latin typeface="Times New Roman" pitchFamily="18" charset="0"/>
                    <a:cs typeface="Times New Roman" pitchFamily="18" charset="0"/>
                  </a:rPr>
                  <a:t>at the same </a:t>
                </a:r>
                <a:r>
                  <a:rPr lang="en-US" altLang="zh-CN" sz="1200" b="0" dirty="0" smtClean="0">
                    <a:latin typeface="Times New Roman" pitchFamily="18" charset="0"/>
                    <a:cs typeface="Times New Roman" pitchFamily="18" charset="0"/>
                  </a:rPr>
                  <a:t>cardiac </a:t>
                </a:r>
                <a:r>
                  <a:rPr lang="en-US" altLang="zh-CN" sz="1200" b="0" dirty="0">
                    <a:latin typeface="Times New Roman" pitchFamily="18" charset="0"/>
                    <a:cs typeface="Times New Roman" pitchFamily="18" charset="0"/>
                  </a:rPr>
                  <a:t>cycle and choose the </a:t>
                </a:r>
                <a:r>
                  <a:rPr lang="en-US" altLang="zh-CN" sz="1200" b="0" dirty="0" smtClean="0">
                    <a:latin typeface="Times New Roman" pitchFamily="18" charset="0"/>
                    <a:cs typeface="Times New Roman" pitchFamily="18" charset="0"/>
                  </a:rPr>
                  <a:t>projection </a:t>
                </a:r>
                <a:r>
                  <a:rPr lang="en-US" altLang="zh-CN" sz="1200" b="0" dirty="0">
                    <a:latin typeface="Times New Roman" pitchFamily="18" charset="0"/>
                    <a:cs typeface="Times New Roman" pitchFamily="18" charset="0"/>
                  </a:rPr>
                  <a:t>view </a:t>
                </a:r>
                <a:r>
                  <a:rPr lang="en-US" altLang="zh-CN" sz="1200" b="0" i="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p>
              <a:p>
                <a:pPr algn="just"/>
                <a:r>
                  <a:rPr lang="en-US" altLang="zh-CN" sz="1200" b="0" dirty="0" smtClean="0">
                    <a:latin typeface="Times New Roman" pitchFamily="18" charset="0"/>
                    <a:cs typeface="Times New Roman" pitchFamily="18" charset="0"/>
                  </a:rPr>
                  <a:t>as </a:t>
                </a:r>
                <a:r>
                  <a:rPr lang="en-US" altLang="zh-CN" sz="1200" b="0" dirty="0">
                    <a:latin typeface="Times New Roman" pitchFamily="18" charset="0"/>
                    <a:cs typeface="Times New Roman" pitchFamily="18" charset="0"/>
                  </a:rPr>
                  <a:t>a reference view which includes the </a:t>
                </a:r>
                <a:r>
                  <a:rPr lang="en-US" altLang="zh-CN" sz="1200" b="0" dirty="0" smtClean="0">
                    <a:latin typeface="Times New Roman" pitchFamily="18" charset="0"/>
                    <a:cs typeface="Times New Roman" pitchFamily="18" charset="0"/>
                  </a:rPr>
                  <a:t>least </a:t>
                </a:r>
                <a:r>
                  <a:rPr lang="en-US" altLang="zh-CN" sz="1200" b="0" dirty="0">
                    <a:latin typeface="Times New Roman" pitchFamily="18" charset="0"/>
                    <a:cs typeface="Times New Roman" pitchFamily="18" charset="0"/>
                  </a:rPr>
                  <a:t>foreshortening and overlap among all the views. </a:t>
                </a:r>
                <a:r>
                  <a:rPr lang="en-US" altLang="zh-CN" sz="1200" b="0" dirty="0" smtClean="0">
                    <a:latin typeface="Times New Roman" pitchFamily="18" charset="0"/>
                    <a:cs typeface="Times New Roman" pitchFamily="18" charset="0"/>
                  </a:rPr>
                  <a:t>The </a:t>
                </a:r>
                <a:r>
                  <a:rPr lang="en-US" altLang="zh-CN" sz="1200" b="0" dirty="0">
                    <a:latin typeface="Times New Roman" pitchFamily="18" charset="0"/>
                    <a:cs typeface="Times New Roman" pitchFamily="18" charset="0"/>
                  </a:rPr>
                  <a:t>3D space is divided into 3D </a:t>
                </a:r>
                <a:r>
                  <a:rPr lang="en-US" altLang="zh-CN" sz="1200" b="0" dirty="0" smtClean="0">
                    <a:latin typeface="Times New Roman" pitchFamily="18" charset="0"/>
                    <a:cs typeface="Times New Roman" pitchFamily="18" charset="0"/>
                  </a:rPr>
                  <a:t>slices.</a:t>
                </a:r>
              </a:p>
              <a:p>
                <a:pPr algn="just"/>
                <a:r>
                  <a:rPr lang="en-US" altLang="zh-CN" sz="1200" b="0" dirty="0">
                    <a:latin typeface="Times New Roman" pitchFamily="18" charset="0"/>
                    <a:cs typeface="Times New Roman" pitchFamily="18" charset="0"/>
                  </a:rPr>
                  <a:t>Therefore, for a given pixel </a:t>
                </a:r>
                <a:r>
                  <a:rPr lang="en-US" altLang="zh-CN" sz="1200" b="0" i="0" dirty="0" smtClean="0">
                    <a:latin typeface="Cambria Math" panose="02040503050406030204" pitchFamily="18" charset="0"/>
                    <a:cs typeface="Times New Roman" pitchFamily="18" charset="0"/>
                  </a:rPr>
                  <a:t>𝑝</a:t>
                </a:r>
                <a:r>
                  <a:rPr lang="en-US" altLang="zh-CN" sz="1200" b="0" dirty="0">
                    <a:latin typeface="Times New Roman" pitchFamily="18" charset="0"/>
                    <a:cs typeface="Times New Roman" pitchFamily="18" charset="0"/>
                  </a:rPr>
                  <a:t> on </a:t>
                </a:r>
                <a:r>
                  <a:rPr lang="en-US" altLang="zh-CN" sz="1200" b="0" i="0" dirty="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r>
                  <a:rPr lang="en-US" altLang="zh-CN" sz="1200" b="0" dirty="0">
                    <a:latin typeface="Times New Roman" pitchFamily="18" charset="0"/>
                    <a:cs typeface="Times New Roman" pitchFamily="18" charset="0"/>
                  </a:rPr>
                  <a:t>, the pair </a:t>
                </a:r>
                <a:r>
                  <a:rPr lang="en-US" altLang="zh-CN" sz="1200" b="0" i="0" smtClean="0">
                    <a:latin typeface="Cambria Math" panose="02040503050406030204" pitchFamily="18" charset="0"/>
                    <a:cs typeface="Times New Roman" pitchFamily="18" charset="0"/>
                  </a:rPr>
                  <a:t>(𝑝,  𝐼_𝑖)</a:t>
                </a:r>
                <a:r>
                  <a:rPr lang="en-US" altLang="zh-CN" sz="1200" b="0" dirty="0" smtClean="0">
                    <a:latin typeface="Times New Roman" pitchFamily="18" charset="0"/>
                    <a:cs typeface="Times New Roman" pitchFamily="18" charset="0"/>
                  </a:rPr>
                  <a:t> uniquely </a:t>
                </a:r>
                <a:r>
                  <a:rPr lang="en-US" altLang="zh-CN" sz="1200" b="0" dirty="0">
                    <a:latin typeface="Times New Roman" pitchFamily="18" charset="0"/>
                    <a:cs typeface="Times New Roman" pitchFamily="18" charset="0"/>
                  </a:rPr>
                  <a:t>identifies a point in 3D space. So, the </a:t>
                </a:r>
                <a:r>
                  <a:rPr lang="en-US" altLang="zh-CN" sz="1200" b="0" dirty="0" smtClean="0">
                    <a:latin typeface="Times New Roman" pitchFamily="18" charset="0"/>
                    <a:cs typeface="Times New Roman" pitchFamily="18" charset="0"/>
                  </a:rPr>
                  <a:t>goal of </a:t>
                </a:r>
                <a:r>
                  <a:rPr lang="en-US" altLang="zh-CN" sz="1200" b="0" dirty="0">
                    <a:latin typeface="Times New Roman" pitchFamily="18" charset="0"/>
                    <a:cs typeface="Times New Roman" pitchFamily="18" charset="0"/>
                  </a:rPr>
                  <a:t>the 3D reconstruction is </a:t>
                </a:r>
                <a:endParaRPr lang="en-US" altLang="zh-CN" sz="1200" b="0" dirty="0" smtClean="0">
                  <a:latin typeface="Times New Roman" pitchFamily="18" charset="0"/>
                  <a:cs typeface="Times New Roman" pitchFamily="18" charset="0"/>
                </a:endParaRPr>
              </a:p>
              <a:p>
                <a:pPr algn="just"/>
                <a:r>
                  <a:rPr lang="en-US" altLang="zh-CN" sz="1200" b="0" dirty="0" smtClean="0">
                    <a:latin typeface="Times New Roman" pitchFamily="18" charset="0"/>
                    <a:cs typeface="Times New Roman" pitchFamily="18" charset="0"/>
                  </a:rPr>
                  <a:t>to </a:t>
                </a:r>
                <a:r>
                  <a:rPr lang="en-US" altLang="zh-CN" sz="1200" b="0" dirty="0">
                    <a:latin typeface="Times New Roman" pitchFamily="18" charset="0"/>
                    <a:cs typeface="Times New Roman" pitchFamily="18" charset="0"/>
                  </a:rPr>
                  <a:t>optimally assign an label </a:t>
                </a:r>
                <a:r>
                  <a:rPr lang="en-US" altLang="zh-CN" sz="1200" b="0" i="0" smtClean="0">
                    <a:latin typeface="Cambria Math" panose="02040503050406030204" pitchFamily="18" charset="0"/>
                    <a:cs typeface="Times New Roman" pitchFamily="18" charset="0"/>
                  </a:rPr>
                  <a:t>𝐼_𝑖</a:t>
                </a:r>
                <a:r>
                  <a:rPr lang="en-US" altLang="zh-CN" sz="1200" b="0" dirty="0" smtClean="0">
                    <a:latin typeface="Times New Roman" pitchFamily="18" charset="0"/>
                    <a:cs typeface="Times New Roman" pitchFamily="18" charset="0"/>
                  </a:rPr>
                  <a:t> </a:t>
                </a:r>
                <a:r>
                  <a:rPr lang="en-US" altLang="zh-CN" sz="1200" b="0" dirty="0">
                    <a:latin typeface="Times New Roman" pitchFamily="18" charset="0"/>
                    <a:cs typeface="Times New Roman" pitchFamily="18" charset="0"/>
                  </a:rPr>
                  <a:t>to each </a:t>
                </a:r>
                <a:r>
                  <a:rPr lang="en-US" altLang="zh-CN" sz="1200" b="0" i="0" dirty="0">
                    <a:latin typeface="Cambria Math" panose="02040503050406030204" pitchFamily="18" charset="0"/>
                    <a:cs typeface="Times New Roman" pitchFamily="18" charset="0"/>
                  </a:rPr>
                  <a:t>𝑝</a:t>
                </a:r>
                <a:r>
                  <a:rPr lang="en-US" altLang="zh-CN" sz="1200" b="0" dirty="0">
                    <a:latin typeface="Times New Roman" pitchFamily="18" charset="0"/>
                    <a:cs typeface="Times New Roman" pitchFamily="18" charset="0"/>
                  </a:rPr>
                  <a:t> on the centerline of the reference view </a:t>
                </a:r>
                <a:r>
                  <a:rPr lang="en-US" altLang="zh-CN" sz="1200" b="0" i="0" smtClean="0">
                    <a:latin typeface="Cambria Math" panose="02040503050406030204" pitchFamily="18" charset="0"/>
                    <a:cs typeface="Times New Roman" pitchFamily="18" charset="0"/>
                  </a:rPr>
                  <a:t>𝐼_1</a:t>
                </a:r>
                <a:r>
                  <a:rPr lang="en-US" altLang="zh-CN" sz="1200" b="0" dirty="0" smtClean="0">
                    <a:latin typeface="Times New Roman" pitchFamily="18" charset="0"/>
                    <a:cs typeface="Times New Roman" pitchFamily="18" charset="0"/>
                  </a:rPr>
                  <a:t> </a:t>
                </a:r>
                <a:r>
                  <a:rPr lang="en-US" altLang="zh-CN" sz="1200" b="0" dirty="0" smtClean="0">
                    <a:latin typeface="Times New Roman" pitchFamily="18" charset="0"/>
                    <a:cs typeface="Times New Roman" pitchFamily="18" charset="0"/>
                  </a:rPr>
                  <a:t>.</a:t>
                </a:r>
              </a:p>
              <a:p>
                <a:pPr algn="just"/>
                <a:r>
                  <a:rPr lang="en-US" altLang="zh-CN" sz="1200" b="0" dirty="0" smtClean="0">
                    <a:latin typeface="Times New Roman" pitchFamily="18" charset="0"/>
                    <a:cs typeface="Times New Roman" pitchFamily="18" charset="0"/>
                  </a:rPr>
                  <a:t>This </a:t>
                </a:r>
                <a:r>
                  <a:rPr lang="en-US" altLang="zh-CN" sz="1200" b="0" dirty="0">
                    <a:latin typeface="Times New Roman" pitchFamily="18" charset="0"/>
                    <a:cs typeface="Times New Roman" pitchFamily="18" charset="0"/>
                  </a:rPr>
                  <a:t>problem can be formulated as an energy </a:t>
                </a:r>
                <a:r>
                  <a:rPr lang="en-US" altLang="zh-CN" sz="1200" b="0" dirty="0" smtClean="0">
                    <a:latin typeface="Times New Roman" pitchFamily="18" charset="0"/>
                    <a:cs typeface="Times New Roman" pitchFamily="18" charset="0"/>
                  </a:rPr>
                  <a:t>minimization </a:t>
                </a:r>
                <a:r>
                  <a:rPr lang="en-US" altLang="zh-CN" sz="1200" b="0" dirty="0">
                    <a:latin typeface="Times New Roman" pitchFamily="18" charset="0"/>
                    <a:cs typeface="Times New Roman" pitchFamily="18" charset="0"/>
                  </a:rPr>
                  <a:t>problem considering connectivity and topological </a:t>
                </a:r>
                <a:r>
                  <a:rPr lang="en-US" altLang="zh-CN" sz="1200" b="0" dirty="0" smtClean="0">
                    <a:latin typeface="Times New Roman" pitchFamily="18" charset="0"/>
                    <a:cs typeface="Times New Roman" pitchFamily="18" charset="0"/>
                  </a:rPr>
                  <a:t>structures</a:t>
                </a:r>
                <a:r>
                  <a:rPr lang="en-US" altLang="zh-CN" sz="1200" b="0" dirty="0">
                    <a:latin typeface="Times New Roman" pitchFamily="18" charset="0"/>
                    <a:cs typeface="Times New Roman" pitchFamily="18" charset="0"/>
                  </a:rPr>
                  <a:t>.</a:t>
                </a:r>
                <a:endParaRPr lang="zh-CN" altLang="zh-CN" sz="1200" b="0" dirty="0">
                  <a:latin typeface="Times New Roman" pitchFamily="18" charset="0"/>
                  <a:cs typeface="Times New Roman" pitchFamily="18" charset="0"/>
                </a:endParaRPr>
              </a:p>
              <a:p>
                <a:pPr algn="just" fontAlgn="base">
                  <a:spcBef>
                    <a:spcPct val="0"/>
                  </a:spcBef>
                  <a:spcAft>
                    <a:spcPct val="0"/>
                  </a:spcAft>
                </a:pPr>
                <a:endParaRPr lang="zh-CN" altLang="en-US" sz="1200" dirty="0">
                  <a:latin typeface="Times New Roman" pitchFamily="18" charset="0"/>
                  <a:ea typeface="+mn-ea"/>
                  <a:cs typeface="Times New Roman" pitchFamily="18" charset="0"/>
                </a:endParaRPr>
              </a:p>
            </p:txBody>
          </p:sp>
        </mc:Fallback>
      </mc:AlternateContent>
      <p:sp>
        <p:nvSpPr>
          <p:cNvPr id="4" name="Slide Number Placeholder 3"/>
          <p:cNvSpPr>
            <a:spLocks noGrp="1"/>
          </p:cNvSpPr>
          <p:nvPr>
            <p:ph type="sldNum" sz="quarter" idx="10"/>
          </p:nvPr>
        </p:nvSpPr>
        <p:spPr/>
        <p:txBody>
          <a:bodyPr/>
          <a:lstStyle/>
          <a:p>
            <a:fld id="{BFD954BC-8956-4479-BE24-4689F6D9801B}" type="slidenum">
              <a:rPr lang="zh-CN" altLang="en-US" smtClean="0"/>
              <a:t>7</a:t>
            </a:fld>
            <a:endParaRPr lang="zh-CN" altLang="en-US"/>
          </a:p>
        </p:txBody>
      </p:sp>
    </p:spTree>
    <p:extLst>
      <p:ext uri="{BB962C8B-B14F-4D97-AF65-F5344CB8AC3E}">
        <p14:creationId xmlns:p14="http://schemas.microsoft.com/office/powerpoint/2010/main" val="1415228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zh-CN" altLang="en-US" dirty="0"/>
          </a:p>
        </p:txBody>
      </p:sp>
      <p:sp>
        <p:nvSpPr>
          <p:cNvPr id="4" name="Slide Number Placeholder 3"/>
          <p:cNvSpPr>
            <a:spLocks noGrp="1"/>
          </p:cNvSpPr>
          <p:nvPr>
            <p:ph type="sldNum" sz="quarter" idx="10"/>
          </p:nvPr>
        </p:nvSpPr>
        <p:spPr/>
        <p:txBody>
          <a:bodyPr/>
          <a:lstStyle/>
          <a:p>
            <a:fld id="{BFD954BC-8956-4479-BE24-4689F6D9801B}" type="slidenum">
              <a:rPr lang="zh-CN" altLang="en-US" smtClean="0"/>
              <a:t>8</a:t>
            </a:fld>
            <a:endParaRPr lang="zh-CN" altLang="en-US"/>
          </a:p>
        </p:txBody>
      </p:sp>
    </p:spTree>
    <p:extLst>
      <p:ext uri="{BB962C8B-B14F-4D97-AF65-F5344CB8AC3E}">
        <p14:creationId xmlns:p14="http://schemas.microsoft.com/office/powerpoint/2010/main" val="256794972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2.wdp"/></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7105" t="12200" r="7584" b="23991"/>
          <a:stretch/>
        </p:blipFill>
        <p:spPr bwMode="auto">
          <a:xfrm>
            <a:off x="36512" y="2656625"/>
            <a:ext cx="9027101" cy="4201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Rectangle 6"/>
          <p:cNvSpPr/>
          <p:nvPr userDrawn="1"/>
        </p:nvSpPr>
        <p:spPr>
          <a:xfrm>
            <a:off x="-11542" y="149078"/>
            <a:ext cx="2544715" cy="4334777"/>
          </a:xfrm>
          <a:custGeom>
            <a:avLst/>
            <a:gdLst>
              <a:gd name="connsiteX0" fmla="*/ 0 w 1008112"/>
              <a:gd name="connsiteY0" fmla="*/ 0 h 1944216"/>
              <a:gd name="connsiteX1" fmla="*/ 1008112 w 1008112"/>
              <a:gd name="connsiteY1" fmla="*/ 0 h 1944216"/>
              <a:gd name="connsiteX2" fmla="*/ 1008112 w 1008112"/>
              <a:gd name="connsiteY2" fmla="*/ 1944216 h 1944216"/>
              <a:gd name="connsiteX3" fmla="*/ 0 w 1008112"/>
              <a:gd name="connsiteY3" fmla="*/ 1944216 h 1944216"/>
              <a:gd name="connsiteX4" fmla="*/ 0 w 1008112"/>
              <a:gd name="connsiteY4" fmla="*/ 0 h 1944216"/>
              <a:gd name="connsiteX0" fmla="*/ 0 w 2082933"/>
              <a:gd name="connsiteY0" fmla="*/ 0 h 2080574"/>
              <a:gd name="connsiteX1" fmla="*/ 1008112 w 2082933"/>
              <a:gd name="connsiteY1" fmla="*/ 0 h 2080574"/>
              <a:gd name="connsiteX2" fmla="*/ 2082933 w 2082933"/>
              <a:gd name="connsiteY2" fmla="*/ 2080574 h 2080574"/>
              <a:gd name="connsiteX3" fmla="*/ 0 w 2082933"/>
              <a:gd name="connsiteY3" fmla="*/ 1944216 h 2080574"/>
              <a:gd name="connsiteX4" fmla="*/ 0 w 2082933"/>
              <a:gd name="connsiteY4" fmla="*/ 0 h 2080574"/>
              <a:gd name="connsiteX0" fmla="*/ 0 w 2082933"/>
              <a:gd name="connsiteY0" fmla="*/ 0 h 2577880"/>
              <a:gd name="connsiteX1" fmla="*/ 1008112 w 2082933"/>
              <a:gd name="connsiteY1" fmla="*/ 0 h 2577880"/>
              <a:gd name="connsiteX2" fmla="*/ 2082933 w 2082933"/>
              <a:gd name="connsiteY2" fmla="*/ 2080574 h 2577880"/>
              <a:gd name="connsiteX3" fmla="*/ 1852863 w 2082933"/>
              <a:gd name="connsiteY3" fmla="*/ 2577880 h 2577880"/>
              <a:gd name="connsiteX4" fmla="*/ 0 w 2082933"/>
              <a:gd name="connsiteY4" fmla="*/ 0 h 2577880"/>
              <a:gd name="connsiteX0" fmla="*/ 0 w 2852954"/>
              <a:gd name="connsiteY0" fmla="*/ 0 h 3853228"/>
              <a:gd name="connsiteX1" fmla="*/ 1778133 w 2852954"/>
              <a:gd name="connsiteY1" fmla="*/ 1275348 h 3853228"/>
              <a:gd name="connsiteX2" fmla="*/ 2852954 w 2852954"/>
              <a:gd name="connsiteY2" fmla="*/ 3355922 h 3853228"/>
              <a:gd name="connsiteX3" fmla="*/ 2622884 w 2852954"/>
              <a:gd name="connsiteY3" fmla="*/ 3853228 h 3853228"/>
              <a:gd name="connsiteX4" fmla="*/ 0 w 2852954"/>
              <a:gd name="connsiteY4" fmla="*/ 0 h 3853228"/>
              <a:gd name="connsiteX0" fmla="*/ 0 w 2852954"/>
              <a:gd name="connsiteY0" fmla="*/ 72189 h 3925417"/>
              <a:gd name="connsiteX1" fmla="*/ 1441248 w 2852954"/>
              <a:gd name="connsiteY1" fmla="*/ 0 h 3925417"/>
              <a:gd name="connsiteX2" fmla="*/ 2852954 w 2852954"/>
              <a:gd name="connsiteY2" fmla="*/ 3428111 h 3925417"/>
              <a:gd name="connsiteX3" fmla="*/ 2622884 w 2852954"/>
              <a:gd name="connsiteY3" fmla="*/ 3925417 h 3925417"/>
              <a:gd name="connsiteX4" fmla="*/ 0 w 2852954"/>
              <a:gd name="connsiteY4" fmla="*/ 72189 h 3925417"/>
              <a:gd name="connsiteX0" fmla="*/ 0 w 2844933"/>
              <a:gd name="connsiteY0" fmla="*/ 0 h 4013649"/>
              <a:gd name="connsiteX1" fmla="*/ 1433227 w 2844933"/>
              <a:gd name="connsiteY1" fmla="*/ 88232 h 4013649"/>
              <a:gd name="connsiteX2" fmla="*/ 2844933 w 2844933"/>
              <a:gd name="connsiteY2" fmla="*/ 3516343 h 4013649"/>
              <a:gd name="connsiteX3" fmla="*/ 2614863 w 2844933"/>
              <a:gd name="connsiteY3" fmla="*/ 4013649 h 4013649"/>
              <a:gd name="connsiteX4" fmla="*/ 0 w 2844933"/>
              <a:gd name="connsiteY4" fmla="*/ 0 h 4013649"/>
              <a:gd name="connsiteX0" fmla="*/ 0 w 2901080"/>
              <a:gd name="connsiteY0" fmla="*/ 0 h 3933438"/>
              <a:gd name="connsiteX1" fmla="*/ 1489374 w 2901080"/>
              <a:gd name="connsiteY1" fmla="*/ 8021 h 3933438"/>
              <a:gd name="connsiteX2" fmla="*/ 2901080 w 2901080"/>
              <a:gd name="connsiteY2" fmla="*/ 3436132 h 3933438"/>
              <a:gd name="connsiteX3" fmla="*/ 2671010 w 2901080"/>
              <a:gd name="connsiteY3" fmla="*/ 3933438 h 3933438"/>
              <a:gd name="connsiteX4" fmla="*/ 0 w 2901080"/>
              <a:gd name="connsiteY4" fmla="*/ 0 h 3933438"/>
              <a:gd name="connsiteX0" fmla="*/ 0 w 2901080"/>
              <a:gd name="connsiteY0" fmla="*/ 0 h 4535017"/>
              <a:gd name="connsiteX1" fmla="*/ 1489374 w 2901080"/>
              <a:gd name="connsiteY1" fmla="*/ 8021 h 4535017"/>
              <a:gd name="connsiteX2" fmla="*/ 2901080 w 2901080"/>
              <a:gd name="connsiteY2" fmla="*/ 3436132 h 4535017"/>
              <a:gd name="connsiteX3" fmla="*/ 2847473 w 2901080"/>
              <a:gd name="connsiteY3" fmla="*/ 4535017 h 4535017"/>
              <a:gd name="connsiteX4" fmla="*/ 0 w 2901080"/>
              <a:gd name="connsiteY4" fmla="*/ 0 h 4535017"/>
              <a:gd name="connsiteX0" fmla="*/ 0 w 3125669"/>
              <a:gd name="connsiteY0" fmla="*/ 0 h 4535017"/>
              <a:gd name="connsiteX1" fmla="*/ 1489374 w 3125669"/>
              <a:gd name="connsiteY1" fmla="*/ 8021 h 4535017"/>
              <a:gd name="connsiteX2" fmla="*/ 3125669 w 3125669"/>
              <a:gd name="connsiteY2" fmla="*/ 4478869 h 4535017"/>
              <a:gd name="connsiteX3" fmla="*/ 2847473 w 3125669"/>
              <a:gd name="connsiteY3" fmla="*/ 4535017 h 4535017"/>
              <a:gd name="connsiteX4" fmla="*/ 0 w 3125669"/>
              <a:gd name="connsiteY4" fmla="*/ 0 h 4535017"/>
              <a:gd name="connsiteX0" fmla="*/ 0 w 3125669"/>
              <a:gd name="connsiteY0" fmla="*/ 0 h 4502932"/>
              <a:gd name="connsiteX1" fmla="*/ 1489374 w 3125669"/>
              <a:gd name="connsiteY1" fmla="*/ 8021 h 4502932"/>
              <a:gd name="connsiteX2" fmla="*/ 3125669 w 3125669"/>
              <a:gd name="connsiteY2" fmla="*/ 4478869 h 4502932"/>
              <a:gd name="connsiteX3" fmla="*/ 2815389 w 3125669"/>
              <a:gd name="connsiteY3" fmla="*/ 4502932 h 4502932"/>
              <a:gd name="connsiteX4" fmla="*/ 0 w 3125669"/>
              <a:gd name="connsiteY4" fmla="*/ 0 h 4502932"/>
              <a:gd name="connsiteX0" fmla="*/ 0 w 3125669"/>
              <a:gd name="connsiteY0" fmla="*/ 0 h 4511097"/>
              <a:gd name="connsiteX1" fmla="*/ 1489374 w 3125669"/>
              <a:gd name="connsiteY1" fmla="*/ 8021 h 4511097"/>
              <a:gd name="connsiteX2" fmla="*/ 3125669 w 3125669"/>
              <a:gd name="connsiteY2" fmla="*/ 4478869 h 4511097"/>
              <a:gd name="connsiteX3" fmla="*/ 2872539 w 3125669"/>
              <a:gd name="connsiteY3" fmla="*/ 4511097 h 4511097"/>
              <a:gd name="connsiteX4" fmla="*/ 0 w 3125669"/>
              <a:gd name="connsiteY4" fmla="*/ 0 h 4511097"/>
              <a:gd name="connsiteX0" fmla="*/ 0 w 3076683"/>
              <a:gd name="connsiteY0" fmla="*/ 0 h 4511097"/>
              <a:gd name="connsiteX1" fmla="*/ 1489374 w 3076683"/>
              <a:gd name="connsiteY1" fmla="*/ 8021 h 4511097"/>
              <a:gd name="connsiteX2" fmla="*/ 3076683 w 3076683"/>
              <a:gd name="connsiteY2" fmla="*/ 4487033 h 4511097"/>
              <a:gd name="connsiteX3" fmla="*/ 2872539 w 3076683"/>
              <a:gd name="connsiteY3" fmla="*/ 4511097 h 4511097"/>
              <a:gd name="connsiteX4" fmla="*/ 0 w 3076683"/>
              <a:gd name="connsiteY4" fmla="*/ 0 h 4511097"/>
              <a:gd name="connsiteX0" fmla="*/ 0 w 2929725"/>
              <a:gd name="connsiteY0" fmla="*/ 0 h 4511097"/>
              <a:gd name="connsiteX1" fmla="*/ 1342416 w 2929725"/>
              <a:gd name="connsiteY1" fmla="*/ 8021 h 4511097"/>
              <a:gd name="connsiteX2" fmla="*/ 2929725 w 2929725"/>
              <a:gd name="connsiteY2" fmla="*/ 4487033 h 4511097"/>
              <a:gd name="connsiteX3" fmla="*/ 2725581 w 2929725"/>
              <a:gd name="connsiteY3" fmla="*/ 4511097 h 4511097"/>
              <a:gd name="connsiteX4" fmla="*/ 0 w 2929725"/>
              <a:gd name="connsiteY4" fmla="*/ 0 h 4511097"/>
              <a:gd name="connsiteX0" fmla="*/ 0 w 2929725"/>
              <a:gd name="connsiteY0" fmla="*/ 143 h 4511240"/>
              <a:gd name="connsiteX1" fmla="*/ 1097487 w 2929725"/>
              <a:gd name="connsiteY1" fmla="*/ 0 h 4511240"/>
              <a:gd name="connsiteX2" fmla="*/ 2929725 w 2929725"/>
              <a:gd name="connsiteY2" fmla="*/ 4487176 h 4511240"/>
              <a:gd name="connsiteX3" fmla="*/ 2725581 w 2929725"/>
              <a:gd name="connsiteY3" fmla="*/ 4511240 h 4511240"/>
              <a:gd name="connsiteX4" fmla="*/ 0 w 2929725"/>
              <a:gd name="connsiteY4" fmla="*/ 143 h 4511240"/>
              <a:gd name="connsiteX0" fmla="*/ 0 w 3226504"/>
              <a:gd name="connsiteY0" fmla="*/ 417238 h 4511240"/>
              <a:gd name="connsiteX1" fmla="*/ 1394266 w 3226504"/>
              <a:gd name="connsiteY1" fmla="*/ 0 h 4511240"/>
              <a:gd name="connsiteX2" fmla="*/ 3226504 w 3226504"/>
              <a:gd name="connsiteY2" fmla="*/ 4487176 h 4511240"/>
              <a:gd name="connsiteX3" fmla="*/ 3022360 w 3226504"/>
              <a:gd name="connsiteY3" fmla="*/ 4511240 h 4511240"/>
              <a:gd name="connsiteX4" fmla="*/ 0 w 3226504"/>
              <a:gd name="connsiteY4" fmla="*/ 417238 h 4511240"/>
              <a:gd name="connsiteX0" fmla="*/ 0 w 3226504"/>
              <a:gd name="connsiteY0" fmla="*/ 473385 h 4567387"/>
              <a:gd name="connsiteX1" fmla="*/ 568097 w 3226504"/>
              <a:gd name="connsiteY1" fmla="*/ 0 h 4567387"/>
              <a:gd name="connsiteX2" fmla="*/ 3226504 w 3226504"/>
              <a:gd name="connsiteY2" fmla="*/ 4543323 h 4567387"/>
              <a:gd name="connsiteX3" fmla="*/ 3022360 w 3226504"/>
              <a:gd name="connsiteY3" fmla="*/ 4567387 h 4567387"/>
              <a:gd name="connsiteX4" fmla="*/ 0 w 3226504"/>
              <a:gd name="connsiteY4" fmla="*/ 473385 h 4567387"/>
              <a:gd name="connsiteX0" fmla="*/ 0 w 2673052"/>
              <a:gd name="connsiteY0" fmla="*/ 1556227 h 4567387"/>
              <a:gd name="connsiteX1" fmla="*/ 14645 w 2673052"/>
              <a:gd name="connsiteY1" fmla="*/ 0 h 4567387"/>
              <a:gd name="connsiteX2" fmla="*/ 2673052 w 2673052"/>
              <a:gd name="connsiteY2" fmla="*/ 4543323 h 4567387"/>
              <a:gd name="connsiteX3" fmla="*/ 2468908 w 2673052"/>
              <a:gd name="connsiteY3" fmla="*/ 4567387 h 4567387"/>
              <a:gd name="connsiteX4" fmla="*/ 0 w 2673052"/>
              <a:gd name="connsiteY4" fmla="*/ 1556227 h 4567387"/>
              <a:gd name="connsiteX0" fmla="*/ 0 w 2673052"/>
              <a:gd name="connsiteY0" fmla="*/ 1299554 h 4310714"/>
              <a:gd name="connsiteX1" fmla="*/ 151003 w 2673052"/>
              <a:gd name="connsiteY1" fmla="*/ 0 h 4310714"/>
              <a:gd name="connsiteX2" fmla="*/ 2673052 w 2673052"/>
              <a:gd name="connsiteY2" fmla="*/ 4286650 h 4310714"/>
              <a:gd name="connsiteX3" fmla="*/ 2468908 w 2673052"/>
              <a:gd name="connsiteY3" fmla="*/ 4310714 h 4310714"/>
              <a:gd name="connsiteX4" fmla="*/ 0 w 2673052"/>
              <a:gd name="connsiteY4" fmla="*/ 1299554 h 4310714"/>
              <a:gd name="connsiteX0" fmla="*/ 0 w 2544715"/>
              <a:gd name="connsiteY0" fmla="*/ 1500080 h 4310714"/>
              <a:gd name="connsiteX1" fmla="*/ 22666 w 2544715"/>
              <a:gd name="connsiteY1" fmla="*/ 0 h 4310714"/>
              <a:gd name="connsiteX2" fmla="*/ 2544715 w 2544715"/>
              <a:gd name="connsiteY2" fmla="*/ 4286650 h 4310714"/>
              <a:gd name="connsiteX3" fmla="*/ 2340571 w 2544715"/>
              <a:gd name="connsiteY3" fmla="*/ 4310714 h 4310714"/>
              <a:gd name="connsiteX4" fmla="*/ 0 w 2544715"/>
              <a:gd name="connsiteY4" fmla="*/ 1500080 h 4310714"/>
              <a:gd name="connsiteX0" fmla="*/ 0 w 2544715"/>
              <a:gd name="connsiteY0" fmla="*/ 1524143 h 4334777"/>
              <a:gd name="connsiteX1" fmla="*/ 6624 w 2544715"/>
              <a:gd name="connsiteY1" fmla="*/ 0 h 4334777"/>
              <a:gd name="connsiteX2" fmla="*/ 2544715 w 2544715"/>
              <a:gd name="connsiteY2" fmla="*/ 4310713 h 4334777"/>
              <a:gd name="connsiteX3" fmla="*/ 2340571 w 2544715"/>
              <a:gd name="connsiteY3" fmla="*/ 4334777 h 4334777"/>
              <a:gd name="connsiteX4" fmla="*/ 0 w 2544715"/>
              <a:gd name="connsiteY4" fmla="*/ 1524143 h 4334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4715" h="4334777">
                <a:moveTo>
                  <a:pt x="0" y="1524143"/>
                </a:moveTo>
                <a:lnTo>
                  <a:pt x="6624" y="0"/>
                </a:lnTo>
                <a:lnTo>
                  <a:pt x="2544715" y="4310713"/>
                </a:lnTo>
                <a:lnTo>
                  <a:pt x="2340571" y="4334777"/>
                </a:lnTo>
                <a:lnTo>
                  <a:pt x="0" y="1524143"/>
                </a:lnTo>
                <a:close/>
              </a:path>
            </a:pathLst>
          </a:custGeom>
          <a:solidFill>
            <a:srgbClr val="079998">
              <a:alpha val="80000"/>
            </a:srgbClr>
          </a:solidFill>
          <a:ln>
            <a:noFill/>
          </a:ln>
          <a:effectLst>
            <a:glow rad="177800">
              <a:srgbClr val="079998">
                <a:alpha val="87000"/>
              </a:srgbClr>
            </a:glow>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Rectangle 6"/>
          <p:cNvSpPr/>
          <p:nvPr userDrawn="1"/>
        </p:nvSpPr>
        <p:spPr>
          <a:xfrm>
            <a:off x="4153807" y="-63652"/>
            <a:ext cx="2065637" cy="3829414"/>
          </a:xfrm>
          <a:custGeom>
            <a:avLst/>
            <a:gdLst>
              <a:gd name="connsiteX0" fmla="*/ 0 w 1008112"/>
              <a:gd name="connsiteY0" fmla="*/ 0 h 1944216"/>
              <a:gd name="connsiteX1" fmla="*/ 1008112 w 1008112"/>
              <a:gd name="connsiteY1" fmla="*/ 0 h 1944216"/>
              <a:gd name="connsiteX2" fmla="*/ 1008112 w 1008112"/>
              <a:gd name="connsiteY2" fmla="*/ 1944216 h 1944216"/>
              <a:gd name="connsiteX3" fmla="*/ 0 w 1008112"/>
              <a:gd name="connsiteY3" fmla="*/ 1944216 h 1944216"/>
              <a:gd name="connsiteX4" fmla="*/ 0 w 1008112"/>
              <a:gd name="connsiteY4" fmla="*/ 0 h 1944216"/>
              <a:gd name="connsiteX0" fmla="*/ 0 w 2082933"/>
              <a:gd name="connsiteY0" fmla="*/ 0 h 2080574"/>
              <a:gd name="connsiteX1" fmla="*/ 1008112 w 2082933"/>
              <a:gd name="connsiteY1" fmla="*/ 0 h 2080574"/>
              <a:gd name="connsiteX2" fmla="*/ 2082933 w 2082933"/>
              <a:gd name="connsiteY2" fmla="*/ 2080574 h 2080574"/>
              <a:gd name="connsiteX3" fmla="*/ 0 w 2082933"/>
              <a:gd name="connsiteY3" fmla="*/ 1944216 h 2080574"/>
              <a:gd name="connsiteX4" fmla="*/ 0 w 2082933"/>
              <a:gd name="connsiteY4" fmla="*/ 0 h 2080574"/>
              <a:gd name="connsiteX0" fmla="*/ 0 w 2082933"/>
              <a:gd name="connsiteY0" fmla="*/ 0 h 2577880"/>
              <a:gd name="connsiteX1" fmla="*/ 1008112 w 2082933"/>
              <a:gd name="connsiteY1" fmla="*/ 0 h 2577880"/>
              <a:gd name="connsiteX2" fmla="*/ 2082933 w 2082933"/>
              <a:gd name="connsiteY2" fmla="*/ 2080574 h 2577880"/>
              <a:gd name="connsiteX3" fmla="*/ 1852863 w 2082933"/>
              <a:gd name="connsiteY3" fmla="*/ 2577880 h 2577880"/>
              <a:gd name="connsiteX4" fmla="*/ 0 w 2082933"/>
              <a:gd name="connsiteY4" fmla="*/ 0 h 2577880"/>
              <a:gd name="connsiteX0" fmla="*/ 0 w 2852954"/>
              <a:gd name="connsiteY0" fmla="*/ 0 h 3853228"/>
              <a:gd name="connsiteX1" fmla="*/ 1778133 w 2852954"/>
              <a:gd name="connsiteY1" fmla="*/ 1275348 h 3853228"/>
              <a:gd name="connsiteX2" fmla="*/ 2852954 w 2852954"/>
              <a:gd name="connsiteY2" fmla="*/ 3355922 h 3853228"/>
              <a:gd name="connsiteX3" fmla="*/ 2622884 w 2852954"/>
              <a:gd name="connsiteY3" fmla="*/ 3853228 h 3853228"/>
              <a:gd name="connsiteX4" fmla="*/ 0 w 2852954"/>
              <a:gd name="connsiteY4" fmla="*/ 0 h 3853228"/>
              <a:gd name="connsiteX0" fmla="*/ 0 w 2852954"/>
              <a:gd name="connsiteY0" fmla="*/ 72189 h 3925417"/>
              <a:gd name="connsiteX1" fmla="*/ 1441248 w 2852954"/>
              <a:gd name="connsiteY1" fmla="*/ 0 h 3925417"/>
              <a:gd name="connsiteX2" fmla="*/ 2852954 w 2852954"/>
              <a:gd name="connsiteY2" fmla="*/ 3428111 h 3925417"/>
              <a:gd name="connsiteX3" fmla="*/ 2622884 w 2852954"/>
              <a:gd name="connsiteY3" fmla="*/ 3925417 h 3925417"/>
              <a:gd name="connsiteX4" fmla="*/ 0 w 2852954"/>
              <a:gd name="connsiteY4" fmla="*/ 72189 h 3925417"/>
              <a:gd name="connsiteX0" fmla="*/ 0 w 2844933"/>
              <a:gd name="connsiteY0" fmla="*/ 0 h 4013649"/>
              <a:gd name="connsiteX1" fmla="*/ 1433227 w 2844933"/>
              <a:gd name="connsiteY1" fmla="*/ 88232 h 4013649"/>
              <a:gd name="connsiteX2" fmla="*/ 2844933 w 2844933"/>
              <a:gd name="connsiteY2" fmla="*/ 3516343 h 4013649"/>
              <a:gd name="connsiteX3" fmla="*/ 2614863 w 2844933"/>
              <a:gd name="connsiteY3" fmla="*/ 4013649 h 4013649"/>
              <a:gd name="connsiteX4" fmla="*/ 0 w 2844933"/>
              <a:gd name="connsiteY4" fmla="*/ 0 h 4013649"/>
              <a:gd name="connsiteX0" fmla="*/ 0 w 2901080"/>
              <a:gd name="connsiteY0" fmla="*/ 0 h 3933438"/>
              <a:gd name="connsiteX1" fmla="*/ 1489374 w 2901080"/>
              <a:gd name="connsiteY1" fmla="*/ 8021 h 3933438"/>
              <a:gd name="connsiteX2" fmla="*/ 2901080 w 2901080"/>
              <a:gd name="connsiteY2" fmla="*/ 3436132 h 3933438"/>
              <a:gd name="connsiteX3" fmla="*/ 2671010 w 2901080"/>
              <a:gd name="connsiteY3" fmla="*/ 3933438 h 3933438"/>
              <a:gd name="connsiteX4" fmla="*/ 0 w 2901080"/>
              <a:gd name="connsiteY4" fmla="*/ 0 h 3933438"/>
              <a:gd name="connsiteX0" fmla="*/ 0 w 2901080"/>
              <a:gd name="connsiteY0" fmla="*/ 0 h 4535017"/>
              <a:gd name="connsiteX1" fmla="*/ 1489374 w 2901080"/>
              <a:gd name="connsiteY1" fmla="*/ 8021 h 4535017"/>
              <a:gd name="connsiteX2" fmla="*/ 2901080 w 2901080"/>
              <a:gd name="connsiteY2" fmla="*/ 3436132 h 4535017"/>
              <a:gd name="connsiteX3" fmla="*/ 2847473 w 2901080"/>
              <a:gd name="connsiteY3" fmla="*/ 4535017 h 4535017"/>
              <a:gd name="connsiteX4" fmla="*/ 0 w 2901080"/>
              <a:gd name="connsiteY4" fmla="*/ 0 h 4535017"/>
              <a:gd name="connsiteX0" fmla="*/ 0 w 3125669"/>
              <a:gd name="connsiteY0" fmla="*/ 0 h 4535017"/>
              <a:gd name="connsiteX1" fmla="*/ 1489374 w 3125669"/>
              <a:gd name="connsiteY1" fmla="*/ 8021 h 4535017"/>
              <a:gd name="connsiteX2" fmla="*/ 3125669 w 3125669"/>
              <a:gd name="connsiteY2" fmla="*/ 4478869 h 4535017"/>
              <a:gd name="connsiteX3" fmla="*/ 2847473 w 3125669"/>
              <a:gd name="connsiteY3" fmla="*/ 4535017 h 4535017"/>
              <a:gd name="connsiteX4" fmla="*/ 0 w 3125669"/>
              <a:gd name="connsiteY4" fmla="*/ 0 h 4535017"/>
              <a:gd name="connsiteX0" fmla="*/ 0 w 3125669"/>
              <a:gd name="connsiteY0" fmla="*/ 0 h 4502932"/>
              <a:gd name="connsiteX1" fmla="*/ 1489374 w 3125669"/>
              <a:gd name="connsiteY1" fmla="*/ 8021 h 4502932"/>
              <a:gd name="connsiteX2" fmla="*/ 3125669 w 3125669"/>
              <a:gd name="connsiteY2" fmla="*/ 4478869 h 4502932"/>
              <a:gd name="connsiteX3" fmla="*/ 2815389 w 3125669"/>
              <a:gd name="connsiteY3" fmla="*/ 4502932 h 4502932"/>
              <a:gd name="connsiteX4" fmla="*/ 0 w 3125669"/>
              <a:gd name="connsiteY4" fmla="*/ 0 h 4502932"/>
              <a:gd name="connsiteX0" fmla="*/ 0 w 3943816"/>
              <a:gd name="connsiteY0" fmla="*/ 112295 h 4615227"/>
              <a:gd name="connsiteX1" fmla="*/ 3943816 w 3943816"/>
              <a:gd name="connsiteY1" fmla="*/ 0 h 4615227"/>
              <a:gd name="connsiteX2" fmla="*/ 3125669 w 3943816"/>
              <a:gd name="connsiteY2" fmla="*/ 4591164 h 4615227"/>
              <a:gd name="connsiteX3" fmla="*/ 2815389 w 3943816"/>
              <a:gd name="connsiteY3" fmla="*/ 4615227 h 4615227"/>
              <a:gd name="connsiteX4" fmla="*/ 0 w 3943816"/>
              <a:gd name="connsiteY4" fmla="*/ 112295 h 4615227"/>
              <a:gd name="connsiteX0" fmla="*/ 0 w 2211268"/>
              <a:gd name="connsiteY0" fmla="*/ 0 h 4623248"/>
              <a:gd name="connsiteX1" fmla="*/ 2211268 w 2211268"/>
              <a:gd name="connsiteY1" fmla="*/ 8021 h 4623248"/>
              <a:gd name="connsiteX2" fmla="*/ 1393121 w 2211268"/>
              <a:gd name="connsiteY2" fmla="*/ 4599185 h 4623248"/>
              <a:gd name="connsiteX3" fmla="*/ 1082841 w 2211268"/>
              <a:gd name="connsiteY3" fmla="*/ 4623248 h 4623248"/>
              <a:gd name="connsiteX4" fmla="*/ 0 w 2211268"/>
              <a:gd name="connsiteY4" fmla="*/ 0 h 4623248"/>
              <a:gd name="connsiteX0" fmla="*/ 96254 w 2307522"/>
              <a:gd name="connsiteY0" fmla="*/ 0 h 4599185"/>
              <a:gd name="connsiteX1" fmla="*/ 2307522 w 2307522"/>
              <a:gd name="connsiteY1" fmla="*/ 8021 h 4599185"/>
              <a:gd name="connsiteX2" fmla="*/ 1489375 w 2307522"/>
              <a:gd name="connsiteY2" fmla="*/ 4599185 h 4599185"/>
              <a:gd name="connsiteX3" fmla="*/ 0 w 2307522"/>
              <a:gd name="connsiteY3" fmla="*/ 3604574 h 4599185"/>
              <a:gd name="connsiteX4" fmla="*/ 96254 w 2307522"/>
              <a:gd name="connsiteY4" fmla="*/ 0 h 4599185"/>
              <a:gd name="connsiteX0" fmla="*/ 96254 w 2307522"/>
              <a:gd name="connsiteY0" fmla="*/ 0 h 4093859"/>
              <a:gd name="connsiteX1" fmla="*/ 2307522 w 2307522"/>
              <a:gd name="connsiteY1" fmla="*/ 8021 h 4093859"/>
              <a:gd name="connsiteX2" fmla="*/ 1529480 w 2307522"/>
              <a:gd name="connsiteY2" fmla="*/ 4093859 h 4093859"/>
              <a:gd name="connsiteX3" fmla="*/ 0 w 2307522"/>
              <a:gd name="connsiteY3" fmla="*/ 3604574 h 4093859"/>
              <a:gd name="connsiteX4" fmla="*/ 96254 w 2307522"/>
              <a:gd name="connsiteY4" fmla="*/ 0 h 4093859"/>
              <a:gd name="connsiteX0" fmla="*/ 96254 w 2307522"/>
              <a:gd name="connsiteY0" fmla="*/ 0 h 4093859"/>
              <a:gd name="connsiteX1" fmla="*/ 2307522 w 2307522"/>
              <a:gd name="connsiteY1" fmla="*/ 8021 h 4093859"/>
              <a:gd name="connsiteX2" fmla="*/ 1497396 w 2307522"/>
              <a:gd name="connsiteY2" fmla="*/ 4093859 h 4093859"/>
              <a:gd name="connsiteX3" fmla="*/ 0 w 2307522"/>
              <a:gd name="connsiteY3" fmla="*/ 3604574 h 4093859"/>
              <a:gd name="connsiteX4" fmla="*/ 96254 w 2307522"/>
              <a:gd name="connsiteY4" fmla="*/ 0 h 4093859"/>
              <a:gd name="connsiteX0" fmla="*/ 96254 w 2339606"/>
              <a:gd name="connsiteY0" fmla="*/ 0 h 4093859"/>
              <a:gd name="connsiteX1" fmla="*/ 2339606 w 2339606"/>
              <a:gd name="connsiteY1" fmla="*/ 0 h 4093859"/>
              <a:gd name="connsiteX2" fmla="*/ 1497396 w 2339606"/>
              <a:gd name="connsiteY2" fmla="*/ 4093859 h 4093859"/>
              <a:gd name="connsiteX3" fmla="*/ 0 w 2339606"/>
              <a:gd name="connsiteY3" fmla="*/ 3604574 h 4093859"/>
              <a:gd name="connsiteX4" fmla="*/ 96254 w 2339606"/>
              <a:gd name="connsiteY4" fmla="*/ 0 h 4093859"/>
              <a:gd name="connsiteX0" fmla="*/ 96254 w 2339606"/>
              <a:gd name="connsiteY0" fmla="*/ 0 h 3917396"/>
              <a:gd name="connsiteX1" fmla="*/ 2339606 w 2339606"/>
              <a:gd name="connsiteY1" fmla="*/ 0 h 3917396"/>
              <a:gd name="connsiteX2" fmla="*/ 976028 w 2339606"/>
              <a:gd name="connsiteY2" fmla="*/ 3917396 h 3917396"/>
              <a:gd name="connsiteX3" fmla="*/ 0 w 2339606"/>
              <a:gd name="connsiteY3" fmla="*/ 3604574 h 3917396"/>
              <a:gd name="connsiteX4" fmla="*/ 96254 w 2339606"/>
              <a:gd name="connsiteY4" fmla="*/ 0 h 3917396"/>
              <a:gd name="connsiteX0" fmla="*/ 96254 w 2339606"/>
              <a:gd name="connsiteY0" fmla="*/ 0 h 3933438"/>
              <a:gd name="connsiteX1" fmla="*/ 2339606 w 2339606"/>
              <a:gd name="connsiteY1" fmla="*/ 0 h 3933438"/>
              <a:gd name="connsiteX2" fmla="*/ 1008112 w 2339606"/>
              <a:gd name="connsiteY2" fmla="*/ 3933438 h 3933438"/>
              <a:gd name="connsiteX3" fmla="*/ 0 w 2339606"/>
              <a:gd name="connsiteY3" fmla="*/ 3604574 h 3933438"/>
              <a:gd name="connsiteX4" fmla="*/ 96254 w 2339606"/>
              <a:gd name="connsiteY4" fmla="*/ 0 h 3933438"/>
              <a:gd name="connsiteX0" fmla="*/ 96254 w 2415806"/>
              <a:gd name="connsiteY0" fmla="*/ 0 h 3933438"/>
              <a:gd name="connsiteX1" fmla="*/ 2415806 w 2415806"/>
              <a:gd name="connsiteY1" fmla="*/ 66675 h 3933438"/>
              <a:gd name="connsiteX2" fmla="*/ 1008112 w 2415806"/>
              <a:gd name="connsiteY2" fmla="*/ 3933438 h 3933438"/>
              <a:gd name="connsiteX3" fmla="*/ 0 w 2415806"/>
              <a:gd name="connsiteY3" fmla="*/ 3604574 h 3933438"/>
              <a:gd name="connsiteX4" fmla="*/ 96254 w 2415806"/>
              <a:gd name="connsiteY4" fmla="*/ 0 h 3933438"/>
              <a:gd name="connsiteX0" fmla="*/ 0 w 2319552"/>
              <a:gd name="connsiteY0" fmla="*/ 0 h 3933438"/>
              <a:gd name="connsiteX1" fmla="*/ 2319552 w 2319552"/>
              <a:gd name="connsiteY1" fmla="*/ 66675 h 3933438"/>
              <a:gd name="connsiteX2" fmla="*/ 911858 w 2319552"/>
              <a:gd name="connsiteY2" fmla="*/ 3933438 h 3933438"/>
              <a:gd name="connsiteX3" fmla="*/ 246646 w 2319552"/>
              <a:gd name="connsiteY3" fmla="*/ 3718874 h 3933438"/>
              <a:gd name="connsiteX4" fmla="*/ 0 w 2319552"/>
              <a:gd name="connsiteY4" fmla="*/ 0 h 3933438"/>
              <a:gd name="connsiteX0" fmla="*/ 34342 w 2072906"/>
              <a:gd name="connsiteY0" fmla="*/ 0 h 3871525"/>
              <a:gd name="connsiteX1" fmla="*/ 2072906 w 2072906"/>
              <a:gd name="connsiteY1" fmla="*/ 4762 h 3871525"/>
              <a:gd name="connsiteX2" fmla="*/ 665212 w 2072906"/>
              <a:gd name="connsiteY2" fmla="*/ 3871525 h 3871525"/>
              <a:gd name="connsiteX3" fmla="*/ 0 w 2072906"/>
              <a:gd name="connsiteY3" fmla="*/ 3656961 h 3871525"/>
              <a:gd name="connsiteX4" fmla="*/ 34342 w 2072906"/>
              <a:gd name="connsiteY4" fmla="*/ 0 h 3871525"/>
              <a:gd name="connsiteX0" fmla="*/ 1005 w 2072906"/>
              <a:gd name="connsiteY0" fmla="*/ 0 h 3895337"/>
              <a:gd name="connsiteX1" fmla="*/ 2072906 w 2072906"/>
              <a:gd name="connsiteY1" fmla="*/ 28574 h 3895337"/>
              <a:gd name="connsiteX2" fmla="*/ 665212 w 2072906"/>
              <a:gd name="connsiteY2" fmla="*/ 3895337 h 3895337"/>
              <a:gd name="connsiteX3" fmla="*/ 0 w 2072906"/>
              <a:gd name="connsiteY3" fmla="*/ 3680773 h 3895337"/>
              <a:gd name="connsiteX4" fmla="*/ 1005 w 2072906"/>
              <a:gd name="connsiteY4" fmla="*/ 0 h 3895337"/>
              <a:gd name="connsiteX0" fmla="*/ 1005 w 2111006"/>
              <a:gd name="connsiteY0" fmla="*/ 0 h 3895337"/>
              <a:gd name="connsiteX1" fmla="*/ 2111006 w 2111006"/>
              <a:gd name="connsiteY1" fmla="*/ 4761 h 3895337"/>
              <a:gd name="connsiteX2" fmla="*/ 665212 w 2111006"/>
              <a:gd name="connsiteY2" fmla="*/ 3895337 h 3895337"/>
              <a:gd name="connsiteX3" fmla="*/ 0 w 2111006"/>
              <a:gd name="connsiteY3" fmla="*/ 3680773 h 3895337"/>
              <a:gd name="connsiteX4" fmla="*/ 1005 w 2111006"/>
              <a:gd name="connsiteY4" fmla="*/ 0 h 3895337"/>
              <a:gd name="connsiteX0" fmla="*/ 1005 w 2153868"/>
              <a:gd name="connsiteY0" fmla="*/ 14289 h 3909626"/>
              <a:gd name="connsiteX1" fmla="*/ 2153868 w 2153868"/>
              <a:gd name="connsiteY1" fmla="*/ 0 h 3909626"/>
              <a:gd name="connsiteX2" fmla="*/ 665212 w 2153868"/>
              <a:gd name="connsiteY2" fmla="*/ 3909626 h 3909626"/>
              <a:gd name="connsiteX3" fmla="*/ 0 w 2153868"/>
              <a:gd name="connsiteY3" fmla="*/ 3695062 h 3909626"/>
              <a:gd name="connsiteX4" fmla="*/ 1005 w 2153868"/>
              <a:gd name="connsiteY4" fmla="*/ 14289 h 3909626"/>
              <a:gd name="connsiteX0" fmla="*/ 0 w 2162388"/>
              <a:gd name="connsiteY0" fmla="*/ 2 h 3909626"/>
              <a:gd name="connsiteX1" fmla="*/ 2162388 w 2162388"/>
              <a:gd name="connsiteY1" fmla="*/ 0 h 3909626"/>
              <a:gd name="connsiteX2" fmla="*/ 673732 w 2162388"/>
              <a:gd name="connsiteY2" fmla="*/ 3909626 h 3909626"/>
              <a:gd name="connsiteX3" fmla="*/ 8520 w 2162388"/>
              <a:gd name="connsiteY3" fmla="*/ 3695062 h 3909626"/>
              <a:gd name="connsiteX4" fmla="*/ 0 w 2162388"/>
              <a:gd name="connsiteY4" fmla="*/ 2 h 3909626"/>
              <a:gd name="connsiteX0" fmla="*/ 657228 w 2819616"/>
              <a:gd name="connsiteY0" fmla="*/ 2 h 3909626"/>
              <a:gd name="connsiteX1" fmla="*/ 2819616 w 2819616"/>
              <a:gd name="connsiteY1" fmla="*/ 0 h 3909626"/>
              <a:gd name="connsiteX2" fmla="*/ 1330960 w 2819616"/>
              <a:gd name="connsiteY2" fmla="*/ 3909626 h 3909626"/>
              <a:gd name="connsiteX3" fmla="*/ 0 w 2819616"/>
              <a:gd name="connsiteY3" fmla="*/ 3478494 h 3909626"/>
              <a:gd name="connsiteX4" fmla="*/ 657228 w 2819616"/>
              <a:gd name="connsiteY4" fmla="*/ 2 h 3909626"/>
              <a:gd name="connsiteX0" fmla="*/ 657228 w 2819616"/>
              <a:gd name="connsiteY0" fmla="*/ 2 h 3749205"/>
              <a:gd name="connsiteX1" fmla="*/ 2819616 w 2819616"/>
              <a:gd name="connsiteY1" fmla="*/ 0 h 3749205"/>
              <a:gd name="connsiteX2" fmla="*/ 801571 w 2819616"/>
              <a:gd name="connsiteY2" fmla="*/ 3749205 h 3749205"/>
              <a:gd name="connsiteX3" fmla="*/ 0 w 2819616"/>
              <a:gd name="connsiteY3" fmla="*/ 3478494 h 3749205"/>
              <a:gd name="connsiteX4" fmla="*/ 657228 w 2819616"/>
              <a:gd name="connsiteY4" fmla="*/ 2 h 3749205"/>
              <a:gd name="connsiteX0" fmla="*/ 657228 w 2819616"/>
              <a:gd name="connsiteY0" fmla="*/ 2 h 3829416"/>
              <a:gd name="connsiteX1" fmla="*/ 2819616 w 2819616"/>
              <a:gd name="connsiteY1" fmla="*/ 0 h 3829416"/>
              <a:gd name="connsiteX2" fmla="*/ 1090329 w 2819616"/>
              <a:gd name="connsiteY2" fmla="*/ 3829416 h 3829416"/>
              <a:gd name="connsiteX3" fmla="*/ 0 w 2819616"/>
              <a:gd name="connsiteY3" fmla="*/ 3478494 h 3829416"/>
              <a:gd name="connsiteX4" fmla="*/ 657228 w 2819616"/>
              <a:gd name="connsiteY4" fmla="*/ 2 h 3829416"/>
              <a:gd name="connsiteX0" fmla="*/ 392533 w 2554921"/>
              <a:gd name="connsiteY0" fmla="*/ 2 h 3829416"/>
              <a:gd name="connsiteX1" fmla="*/ 2554921 w 2554921"/>
              <a:gd name="connsiteY1" fmla="*/ 0 h 3829416"/>
              <a:gd name="connsiteX2" fmla="*/ 825634 w 2554921"/>
              <a:gd name="connsiteY2" fmla="*/ 3829416 h 3829416"/>
              <a:gd name="connsiteX3" fmla="*/ 0 w 2554921"/>
              <a:gd name="connsiteY3" fmla="*/ 3566725 h 3829416"/>
              <a:gd name="connsiteX4" fmla="*/ 392533 w 2554921"/>
              <a:gd name="connsiteY4" fmla="*/ 2 h 3829416"/>
              <a:gd name="connsiteX0" fmla="*/ 392533 w 2065637"/>
              <a:gd name="connsiteY0" fmla="*/ 0 h 3829414"/>
              <a:gd name="connsiteX1" fmla="*/ 2065637 w 2065637"/>
              <a:gd name="connsiteY1" fmla="*/ 8019 h 3829414"/>
              <a:gd name="connsiteX2" fmla="*/ 825634 w 2065637"/>
              <a:gd name="connsiteY2" fmla="*/ 3829414 h 3829414"/>
              <a:gd name="connsiteX3" fmla="*/ 0 w 2065637"/>
              <a:gd name="connsiteY3" fmla="*/ 3566723 h 3829414"/>
              <a:gd name="connsiteX4" fmla="*/ 392533 w 2065637"/>
              <a:gd name="connsiteY4" fmla="*/ 0 h 3829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5637" h="3829414">
                <a:moveTo>
                  <a:pt x="392533" y="0"/>
                </a:moveTo>
                <a:lnTo>
                  <a:pt x="2065637" y="8019"/>
                </a:lnTo>
                <a:lnTo>
                  <a:pt x="825634" y="3829414"/>
                </a:lnTo>
                <a:lnTo>
                  <a:pt x="0" y="3566723"/>
                </a:lnTo>
                <a:lnTo>
                  <a:pt x="392533" y="0"/>
                </a:lnTo>
                <a:close/>
              </a:path>
            </a:pathLst>
          </a:custGeom>
          <a:solidFill>
            <a:srgbClr val="77DAD8">
              <a:alpha val="80000"/>
            </a:srgbClr>
          </a:solidFill>
          <a:ln>
            <a:noFill/>
          </a:ln>
          <a:effectLst>
            <a:glow rad="177800">
              <a:srgbClr val="77DAD8">
                <a:alpha val="91000"/>
              </a:srgbClr>
            </a:glow>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Rectangle 6"/>
          <p:cNvSpPr/>
          <p:nvPr userDrawn="1"/>
        </p:nvSpPr>
        <p:spPr>
          <a:xfrm>
            <a:off x="7007312" y="1357096"/>
            <a:ext cx="2147038" cy="3282229"/>
          </a:xfrm>
          <a:custGeom>
            <a:avLst/>
            <a:gdLst>
              <a:gd name="connsiteX0" fmla="*/ 0 w 1008112"/>
              <a:gd name="connsiteY0" fmla="*/ 0 h 1944216"/>
              <a:gd name="connsiteX1" fmla="*/ 1008112 w 1008112"/>
              <a:gd name="connsiteY1" fmla="*/ 0 h 1944216"/>
              <a:gd name="connsiteX2" fmla="*/ 1008112 w 1008112"/>
              <a:gd name="connsiteY2" fmla="*/ 1944216 h 1944216"/>
              <a:gd name="connsiteX3" fmla="*/ 0 w 1008112"/>
              <a:gd name="connsiteY3" fmla="*/ 1944216 h 1944216"/>
              <a:gd name="connsiteX4" fmla="*/ 0 w 1008112"/>
              <a:gd name="connsiteY4" fmla="*/ 0 h 1944216"/>
              <a:gd name="connsiteX0" fmla="*/ 0 w 2082933"/>
              <a:gd name="connsiteY0" fmla="*/ 0 h 2080574"/>
              <a:gd name="connsiteX1" fmla="*/ 1008112 w 2082933"/>
              <a:gd name="connsiteY1" fmla="*/ 0 h 2080574"/>
              <a:gd name="connsiteX2" fmla="*/ 2082933 w 2082933"/>
              <a:gd name="connsiteY2" fmla="*/ 2080574 h 2080574"/>
              <a:gd name="connsiteX3" fmla="*/ 0 w 2082933"/>
              <a:gd name="connsiteY3" fmla="*/ 1944216 h 2080574"/>
              <a:gd name="connsiteX4" fmla="*/ 0 w 2082933"/>
              <a:gd name="connsiteY4" fmla="*/ 0 h 2080574"/>
              <a:gd name="connsiteX0" fmla="*/ 0 w 2082933"/>
              <a:gd name="connsiteY0" fmla="*/ 0 h 2577880"/>
              <a:gd name="connsiteX1" fmla="*/ 1008112 w 2082933"/>
              <a:gd name="connsiteY1" fmla="*/ 0 h 2577880"/>
              <a:gd name="connsiteX2" fmla="*/ 2082933 w 2082933"/>
              <a:gd name="connsiteY2" fmla="*/ 2080574 h 2577880"/>
              <a:gd name="connsiteX3" fmla="*/ 1852863 w 2082933"/>
              <a:gd name="connsiteY3" fmla="*/ 2577880 h 2577880"/>
              <a:gd name="connsiteX4" fmla="*/ 0 w 2082933"/>
              <a:gd name="connsiteY4" fmla="*/ 0 h 2577880"/>
              <a:gd name="connsiteX0" fmla="*/ 0 w 2852954"/>
              <a:gd name="connsiteY0" fmla="*/ 0 h 3853228"/>
              <a:gd name="connsiteX1" fmla="*/ 1778133 w 2852954"/>
              <a:gd name="connsiteY1" fmla="*/ 1275348 h 3853228"/>
              <a:gd name="connsiteX2" fmla="*/ 2852954 w 2852954"/>
              <a:gd name="connsiteY2" fmla="*/ 3355922 h 3853228"/>
              <a:gd name="connsiteX3" fmla="*/ 2622884 w 2852954"/>
              <a:gd name="connsiteY3" fmla="*/ 3853228 h 3853228"/>
              <a:gd name="connsiteX4" fmla="*/ 0 w 2852954"/>
              <a:gd name="connsiteY4" fmla="*/ 0 h 3853228"/>
              <a:gd name="connsiteX0" fmla="*/ 0 w 2852954"/>
              <a:gd name="connsiteY0" fmla="*/ 72189 h 3925417"/>
              <a:gd name="connsiteX1" fmla="*/ 1441248 w 2852954"/>
              <a:gd name="connsiteY1" fmla="*/ 0 h 3925417"/>
              <a:gd name="connsiteX2" fmla="*/ 2852954 w 2852954"/>
              <a:gd name="connsiteY2" fmla="*/ 3428111 h 3925417"/>
              <a:gd name="connsiteX3" fmla="*/ 2622884 w 2852954"/>
              <a:gd name="connsiteY3" fmla="*/ 3925417 h 3925417"/>
              <a:gd name="connsiteX4" fmla="*/ 0 w 2852954"/>
              <a:gd name="connsiteY4" fmla="*/ 72189 h 3925417"/>
              <a:gd name="connsiteX0" fmla="*/ 0 w 2844933"/>
              <a:gd name="connsiteY0" fmla="*/ 0 h 4013649"/>
              <a:gd name="connsiteX1" fmla="*/ 1433227 w 2844933"/>
              <a:gd name="connsiteY1" fmla="*/ 88232 h 4013649"/>
              <a:gd name="connsiteX2" fmla="*/ 2844933 w 2844933"/>
              <a:gd name="connsiteY2" fmla="*/ 3516343 h 4013649"/>
              <a:gd name="connsiteX3" fmla="*/ 2614863 w 2844933"/>
              <a:gd name="connsiteY3" fmla="*/ 4013649 h 4013649"/>
              <a:gd name="connsiteX4" fmla="*/ 0 w 2844933"/>
              <a:gd name="connsiteY4" fmla="*/ 0 h 4013649"/>
              <a:gd name="connsiteX0" fmla="*/ 0 w 2901080"/>
              <a:gd name="connsiteY0" fmla="*/ 0 h 3933438"/>
              <a:gd name="connsiteX1" fmla="*/ 1489374 w 2901080"/>
              <a:gd name="connsiteY1" fmla="*/ 8021 h 3933438"/>
              <a:gd name="connsiteX2" fmla="*/ 2901080 w 2901080"/>
              <a:gd name="connsiteY2" fmla="*/ 3436132 h 3933438"/>
              <a:gd name="connsiteX3" fmla="*/ 2671010 w 2901080"/>
              <a:gd name="connsiteY3" fmla="*/ 3933438 h 3933438"/>
              <a:gd name="connsiteX4" fmla="*/ 0 w 2901080"/>
              <a:gd name="connsiteY4" fmla="*/ 0 h 3933438"/>
              <a:gd name="connsiteX0" fmla="*/ 0 w 2901080"/>
              <a:gd name="connsiteY0" fmla="*/ 0 h 4535017"/>
              <a:gd name="connsiteX1" fmla="*/ 1489374 w 2901080"/>
              <a:gd name="connsiteY1" fmla="*/ 8021 h 4535017"/>
              <a:gd name="connsiteX2" fmla="*/ 2901080 w 2901080"/>
              <a:gd name="connsiteY2" fmla="*/ 3436132 h 4535017"/>
              <a:gd name="connsiteX3" fmla="*/ 2847473 w 2901080"/>
              <a:gd name="connsiteY3" fmla="*/ 4535017 h 4535017"/>
              <a:gd name="connsiteX4" fmla="*/ 0 w 2901080"/>
              <a:gd name="connsiteY4" fmla="*/ 0 h 4535017"/>
              <a:gd name="connsiteX0" fmla="*/ 0 w 3125669"/>
              <a:gd name="connsiteY0" fmla="*/ 0 h 4535017"/>
              <a:gd name="connsiteX1" fmla="*/ 1489374 w 3125669"/>
              <a:gd name="connsiteY1" fmla="*/ 8021 h 4535017"/>
              <a:gd name="connsiteX2" fmla="*/ 3125669 w 3125669"/>
              <a:gd name="connsiteY2" fmla="*/ 4478869 h 4535017"/>
              <a:gd name="connsiteX3" fmla="*/ 2847473 w 3125669"/>
              <a:gd name="connsiteY3" fmla="*/ 4535017 h 4535017"/>
              <a:gd name="connsiteX4" fmla="*/ 0 w 3125669"/>
              <a:gd name="connsiteY4" fmla="*/ 0 h 4535017"/>
              <a:gd name="connsiteX0" fmla="*/ 0 w 3125669"/>
              <a:gd name="connsiteY0" fmla="*/ 0 h 4502932"/>
              <a:gd name="connsiteX1" fmla="*/ 1489374 w 3125669"/>
              <a:gd name="connsiteY1" fmla="*/ 8021 h 4502932"/>
              <a:gd name="connsiteX2" fmla="*/ 3125669 w 3125669"/>
              <a:gd name="connsiteY2" fmla="*/ 4478869 h 4502932"/>
              <a:gd name="connsiteX3" fmla="*/ 2815389 w 3125669"/>
              <a:gd name="connsiteY3" fmla="*/ 4502932 h 4502932"/>
              <a:gd name="connsiteX4" fmla="*/ 0 w 3125669"/>
              <a:gd name="connsiteY4" fmla="*/ 0 h 4502932"/>
              <a:gd name="connsiteX0" fmla="*/ 0 w 3125669"/>
              <a:gd name="connsiteY0" fmla="*/ 0 h 4502932"/>
              <a:gd name="connsiteX1" fmla="*/ 3013374 w 3125669"/>
              <a:gd name="connsiteY1" fmla="*/ 425116 h 4502932"/>
              <a:gd name="connsiteX2" fmla="*/ 3125669 w 3125669"/>
              <a:gd name="connsiteY2" fmla="*/ 4478869 h 4502932"/>
              <a:gd name="connsiteX3" fmla="*/ 2815389 w 3125669"/>
              <a:gd name="connsiteY3" fmla="*/ 4502932 h 4502932"/>
              <a:gd name="connsiteX4" fmla="*/ 0 w 3125669"/>
              <a:gd name="connsiteY4" fmla="*/ 0 h 4502932"/>
              <a:gd name="connsiteX0" fmla="*/ 0 w 3125669"/>
              <a:gd name="connsiteY0" fmla="*/ 0 h 4478869"/>
              <a:gd name="connsiteX1" fmla="*/ 3013374 w 3125669"/>
              <a:gd name="connsiteY1" fmla="*/ 425116 h 4478869"/>
              <a:gd name="connsiteX2" fmla="*/ 3125669 w 3125669"/>
              <a:gd name="connsiteY2" fmla="*/ 4478869 h 4478869"/>
              <a:gd name="connsiteX3" fmla="*/ 1211178 w 3125669"/>
              <a:gd name="connsiteY3" fmla="*/ 4454806 h 4478869"/>
              <a:gd name="connsiteX4" fmla="*/ 0 w 3125669"/>
              <a:gd name="connsiteY4" fmla="*/ 0 h 4478869"/>
              <a:gd name="connsiteX0" fmla="*/ 0 w 3013374"/>
              <a:gd name="connsiteY0" fmla="*/ 0 h 4583143"/>
              <a:gd name="connsiteX1" fmla="*/ 3013374 w 3013374"/>
              <a:gd name="connsiteY1" fmla="*/ 425116 h 4583143"/>
              <a:gd name="connsiteX2" fmla="*/ 1721984 w 3013374"/>
              <a:gd name="connsiteY2" fmla="*/ 4583143 h 4583143"/>
              <a:gd name="connsiteX3" fmla="*/ 1211178 w 3013374"/>
              <a:gd name="connsiteY3" fmla="*/ 4454806 h 4583143"/>
              <a:gd name="connsiteX4" fmla="*/ 0 w 3013374"/>
              <a:gd name="connsiteY4" fmla="*/ 0 h 4583143"/>
              <a:gd name="connsiteX0" fmla="*/ 0 w 3350258"/>
              <a:gd name="connsiteY0" fmla="*/ 0 h 4583143"/>
              <a:gd name="connsiteX1" fmla="*/ 3350258 w 3350258"/>
              <a:gd name="connsiteY1" fmla="*/ 1459831 h 4583143"/>
              <a:gd name="connsiteX2" fmla="*/ 1721984 w 3350258"/>
              <a:gd name="connsiteY2" fmla="*/ 4583143 h 4583143"/>
              <a:gd name="connsiteX3" fmla="*/ 1211178 w 3350258"/>
              <a:gd name="connsiteY3" fmla="*/ 4454806 h 4583143"/>
              <a:gd name="connsiteX4" fmla="*/ 0 w 3350258"/>
              <a:gd name="connsiteY4" fmla="*/ 0 h 4583143"/>
              <a:gd name="connsiteX0" fmla="*/ 898359 w 2139080"/>
              <a:gd name="connsiteY0" fmla="*/ 0 h 4895964"/>
              <a:gd name="connsiteX1" fmla="*/ 2139080 w 2139080"/>
              <a:gd name="connsiteY1" fmla="*/ 1772652 h 4895964"/>
              <a:gd name="connsiteX2" fmla="*/ 510806 w 2139080"/>
              <a:gd name="connsiteY2" fmla="*/ 4895964 h 4895964"/>
              <a:gd name="connsiteX3" fmla="*/ 0 w 2139080"/>
              <a:gd name="connsiteY3" fmla="*/ 4767627 h 4895964"/>
              <a:gd name="connsiteX4" fmla="*/ 898359 w 2139080"/>
              <a:gd name="connsiteY4" fmla="*/ 0 h 4895964"/>
              <a:gd name="connsiteX0" fmla="*/ 898359 w 2780764"/>
              <a:gd name="connsiteY0" fmla="*/ 0 h 4895964"/>
              <a:gd name="connsiteX1" fmla="*/ 2780764 w 2780764"/>
              <a:gd name="connsiteY1" fmla="*/ 890337 h 4895964"/>
              <a:gd name="connsiteX2" fmla="*/ 510806 w 2780764"/>
              <a:gd name="connsiteY2" fmla="*/ 4895964 h 4895964"/>
              <a:gd name="connsiteX3" fmla="*/ 0 w 2780764"/>
              <a:gd name="connsiteY3" fmla="*/ 4767627 h 4895964"/>
              <a:gd name="connsiteX4" fmla="*/ 898359 w 2780764"/>
              <a:gd name="connsiteY4" fmla="*/ 0 h 4895964"/>
              <a:gd name="connsiteX0" fmla="*/ 1184109 w 2780764"/>
              <a:gd name="connsiteY0" fmla="*/ 0 h 5438889"/>
              <a:gd name="connsiteX1" fmla="*/ 2780764 w 2780764"/>
              <a:gd name="connsiteY1" fmla="*/ 1433262 h 5438889"/>
              <a:gd name="connsiteX2" fmla="*/ 510806 w 2780764"/>
              <a:gd name="connsiteY2" fmla="*/ 5438889 h 5438889"/>
              <a:gd name="connsiteX3" fmla="*/ 0 w 2780764"/>
              <a:gd name="connsiteY3" fmla="*/ 5310552 h 5438889"/>
              <a:gd name="connsiteX4" fmla="*/ 1184109 w 2780764"/>
              <a:gd name="connsiteY4" fmla="*/ 0 h 5438889"/>
              <a:gd name="connsiteX0" fmla="*/ 1184109 w 2952214"/>
              <a:gd name="connsiteY0" fmla="*/ 0 h 5438889"/>
              <a:gd name="connsiteX1" fmla="*/ 2952214 w 2952214"/>
              <a:gd name="connsiteY1" fmla="*/ 1071312 h 5438889"/>
              <a:gd name="connsiteX2" fmla="*/ 510806 w 2952214"/>
              <a:gd name="connsiteY2" fmla="*/ 5438889 h 5438889"/>
              <a:gd name="connsiteX3" fmla="*/ 0 w 2952214"/>
              <a:gd name="connsiteY3" fmla="*/ 5310552 h 5438889"/>
              <a:gd name="connsiteX4" fmla="*/ 1184109 w 2952214"/>
              <a:gd name="connsiteY4" fmla="*/ 0 h 5438889"/>
              <a:gd name="connsiteX0" fmla="*/ 1184109 w 3485614"/>
              <a:gd name="connsiteY0" fmla="*/ 0 h 5438889"/>
              <a:gd name="connsiteX1" fmla="*/ 3485614 w 3485614"/>
              <a:gd name="connsiteY1" fmla="*/ 2185737 h 5438889"/>
              <a:gd name="connsiteX2" fmla="*/ 510806 w 3485614"/>
              <a:gd name="connsiteY2" fmla="*/ 5438889 h 5438889"/>
              <a:gd name="connsiteX3" fmla="*/ 0 w 3485614"/>
              <a:gd name="connsiteY3" fmla="*/ 5310552 h 5438889"/>
              <a:gd name="connsiteX4" fmla="*/ 1184109 w 3485614"/>
              <a:gd name="connsiteY4" fmla="*/ 0 h 5438889"/>
              <a:gd name="connsiteX0" fmla="*/ 2231859 w 3485614"/>
              <a:gd name="connsiteY0" fmla="*/ 0 h 4981689"/>
              <a:gd name="connsiteX1" fmla="*/ 3485614 w 3485614"/>
              <a:gd name="connsiteY1" fmla="*/ 1728537 h 4981689"/>
              <a:gd name="connsiteX2" fmla="*/ 510806 w 3485614"/>
              <a:gd name="connsiteY2" fmla="*/ 4981689 h 4981689"/>
              <a:gd name="connsiteX3" fmla="*/ 0 w 3485614"/>
              <a:gd name="connsiteY3" fmla="*/ 4853352 h 4981689"/>
              <a:gd name="connsiteX4" fmla="*/ 2231859 w 3485614"/>
              <a:gd name="connsiteY4" fmla="*/ 0 h 4981689"/>
              <a:gd name="connsiteX0" fmla="*/ 2231859 w 2231859"/>
              <a:gd name="connsiteY0" fmla="*/ 0 h 4981689"/>
              <a:gd name="connsiteX1" fmla="*/ 2142589 w 2231859"/>
              <a:gd name="connsiteY1" fmla="*/ 2700087 h 4981689"/>
              <a:gd name="connsiteX2" fmla="*/ 510806 w 2231859"/>
              <a:gd name="connsiteY2" fmla="*/ 4981689 h 4981689"/>
              <a:gd name="connsiteX3" fmla="*/ 0 w 2231859"/>
              <a:gd name="connsiteY3" fmla="*/ 4853352 h 4981689"/>
              <a:gd name="connsiteX4" fmla="*/ 2231859 w 2231859"/>
              <a:gd name="connsiteY4" fmla="*/ 0 h 4981689"/>
              <a:gd name="connsiteX0" fmla="*/ 2203284 w 2203284"/>
              <a:gd name="connsiteY0" fmla="*/ 0 h 5105514"/>
              <a:gd name="connsiteX1" fmla="*/ 2142589 w 2203284"/>
              <a:gd name="connsiteY1" fmla="*/ 2823912 h 5105514"/>
              <a:gd name="connsiteX2" fmla="*/ 510806 w 2203284"/>
              <a:gd name="connsiteY2" fmla="*/ 5105514 h 5105514"/>
              <a:gd name="connsiteX3" fmla="*/ 0 w 2203284"/>
              <a:gd name="connsiteY3" fmla="*/ 4977177 h 5105514"/>
              <a:gd name="connsiteX4" fmla="*/ 2203284 w 2203284"/>
              <a:gd name="connsiteY4" fmla="*/ 0 h 5105514"/>
              <a:gd name="connsiteX0" fmla="*/ 2717634 w 2717634"/>
              <a:gd name="connsiteY0" fmla="*/ 0 h 4753089"/>
              <a:gd name="connsiteX1" fmla="*/ 2142589 w 2717634"/>
              <a:gd name="connsiteY1" fmla="*/ 2471487 h 4753089"/>
              <a:gd name="connsiteX2" fmla="*/ 510806 w 2717634"/>
              <a:gd name="connsiteY2" fmla="*/ 4753089 h 4753089"/>
              <a:gd name="connsiteX3" fmla="*/ 0 w 2717634"/>
              <a:gd name="connsiteY3" fmla="*/ 4624752 h 4753089"/>
              <a:gd name="connsiteX4" fmla="*/ 2717634 w 2717634"/>
              <a:gd name="connsiteY4" fmla="*/ 0 h 4753089"/>
              <a:gd name="connsiteX0" fmla="*/ 2717634 w 2717634"/>
              <a:gd name="connsiteY0" fmla="*/ 0 h 4753089"/>
              <a:gd name="connsiteX1" fmla="*/ 2161639 w 2717634"/>
              <a:gd name="connsiteY1" fmla="*/ 3042987 h 4753089"/>
              <a:gd name="connsiteX2" fmla="*/ 510806 w 2717634"/>
              <a:gd name="connsiteY2" fmla="*/ 4753089 h 4753089"/>
              <a:gd name="connsiteX3" fmla="*/ 0 w 2717634"/>
              <a:gd name="connsiteY3" fmla="*/ 4624752 h 4753089"/>
              <a:gd name="connsiteX4" fmla="*/ 2717634 w 2717634"/>
              <a:gd name="connsiteY4" fmla="*/ 0 h 4753089"/>
              <a:gd name="connsiteX0" fmla="*/ 2146134 w 2161639"/>
              <a:gd name="connsiteY0" fmla="*/ 0 h 4133964"/>
              <a:gd name="connsiteX1" fmla="*/ 2161639 w 2161639"/>
              <a:gd name="connsiteY1" fmla="*/ 2423862 h 4133964"/>
              <a:gd name="connsiteX2" fmla="*/ 510806 w 2161639"/>
              <a:gd name="connsiteY2" fmla="*/ 4133964 h 4133964"/>
              <a:gd name="connsiteX3" fmla="*/ 0 w 2161639"/>
              <a:gd name="connsiteY3" fmla="*/ 4005627 h 4133964"/>
              <a:gd name="connsiteX4" fmla="*/ 2146134 w 2161639"/>
              <a:gd name="connsiteY4" fmla="*/ 0 h 4133964"/>
              <a:gd name="connsiteX0" fmla="*/ 2146134 w 2161639"/>
              <a:gd name="connsiteY0" fmla="*/ 0 h 4124439"/>
              <a:gd name="connsiteX1" fmla="*/ 2161639 w 2161639"/>
              <a:gd name="connsiteY1" fmla="*/ 2423862 h 4124439"/>
              <a:gd name="connsiteX2" fmla="*/ 420318 w 2161639"/>
              <a:gd name="connsiteY2" fmla="*/ 4124439 h 4124439"/>
              <a:gd name="connsiteX3" fmla="*/ 0 w 2161639"/>
              <a:gd name="connsiteY3" fmla="*/ 4005627 h 4124439"/>
              <a:gd name="connsiteX4" fmla="*/ 2146134 w 2161639"/>
              <a:gd name="connsiteY4" fmla="*/ 0 h 4124439"/>
              <a:gd name="connsiteX0" fmla="*/ 2146134 w 2147038"/>
              <a:gd name="connsiteY0" fmla="*/ 0 h 4124439"/>
              <a:gd name="connsiteX1" fmla="*/ 2137576 w 2147038"/>
              <a:gd name="connsiteY1" fmla="*/ 2929188 h 4124439"/>
              <a:gd name="connsiteX2" fmla="*/ 420318 w 2147038"/>
              <a:gd name="connsiteY2" fmla="*/ 4124439 h 4124439"/>
              <a:gd name="connsiteX3" fmla="*/ 0 w 2147038"/>
              <a:gd name="connsiteY3" fmla="*/ 4005627 h 4124439"/>
              <a:gd name="connsiteX4" fmla="*/ 2146134 w 2147038"/>
              <a:gd name="connsiteY4" fmla="*/ 0 h 4124439"/>
              <a:gd name="connsiteX0" fmla="*/ 2146134 w 2147038"/>
              <a:gd name="connsiteY0" fmla="*/ 0 h 3282229"/>
              <a:gd name="connsiteX1" fmla="*/ 2137576 w 2147038"/>
              <a:gd name="connsiteY1" fmla="*/ 2086978 h 3282229"/>
              <a:gd name="connsiteX2" fmla="*/ 420318 w 2147038"/>
              <a:gd name="connsiteY2" fmla="*/ 3282229 h 3282229"/>
              <a:gd name="connsiteX3" fmla="*/ 0 w 2147038"/>
              <a:gd name="connsiteY3" fmla="*/ 3163417 h 3282229"/>
              <a:gd name="connsiteX4" fmla="*/ 2146134 w 2147038"/>
              <a:gd name="connsiteY4" fmla="*/ 0 h 32822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7038" h="3282229">
                <a:moveTo>
                  <a:pt x="2146134" y="0"/>
                </a:moveTo>
                <a:cubicBezTo>
                  <a:pt x="2151302" y="807954"/>
                  <a:pt x="2132408" y="1279024"/>
                  <a:pt x="2137576" y="2086978"/>
                </a:cubicBezTo>
                <a:lnTo>
                  <a:pt x="420318" y="3282229"/>
                </a:lnTo>
                <a:lnTo>
                  <a:pt x="0" y="3163417"/>
                </a:lnTo>
                <a:lnTo>
                  <a:pt x="2146134" y="0"/>
                </a:lnTo>
                <a:close/>
              </a:path>
            </a:pathLst>
          </a:custGeom>
          <a:solidFill>
            <a:srgbClr val="E81C15">
              <a:alpha val="80000"/>
            </a:srgbClr>
          </a:solidFill>
          <a:ln>
            <a:noFill/>
          </a:ln>
          <a:effectLst>
            <a:glow rad="152400">
              <a:srgbClr val="E81C15">
                <a:alpha val="94000"/>
              </a:srgb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Rectangle 8"/>
          <p:cNvSpPr/>
          <p:nvPr userDrawn="1"/>
        </p:nvSpPr>
        <p:spPr>
          <a:xfrm>
            <a:off x="0" y="0"/>
            <a:ext cx="9168951" cy="6857999"/>
          </a:xfrm>
          <a:prstGeom prst="rect">
            <a:avLst/>
          </a:prstGeom>
          <a:solidFill>
            <a:srgbClr val="FFFFFF">
              <a:alpha val="8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Title 1"/>
          <p:cNvSpPr>
            <a:spLocks noGrp="1"/>
          </p:cNvSpPr>
          <p:nvPr>
            <p:ph type="ctrTitle"/>
          </p:nvPr>
        </p:nvSpPr>
        <p:spPr>
          <a:xfrm>
            <a:off x="611560" y="260649"/>
            <a:ext cx="7772400" cy="1296144"/>
          </a:xfrm>
        </p:spPr>
        <p:txBody>
          <a:bodyPr/>
          <a:lstStyle>
            <a:lvl1pPr>
              <a:defRPr>
                <a:solidFill>
                  <a:srgbClr val="FF0000"/>
                </a:solidFill>
              </a:defRPr>
            </a:lvl1pPr>
          </a:lstStyle>
          <a:p>
            <a:r>
              <a:rPr lang="en-US" altLang="zh-CN" dirty="0" smtClean="0"/>
              <a:t>Click to edit Master title style</a:t>
            </a:r>
            <a:endParaRPr lang="zh-CN" altLang="en-US" dirty="0"/>
          </a:p>
        </p:txBody>
      </p:sp>
      <p:sp>
        <p:nvSpPr>
          <p:cNvPr id="3" name="Subtitle 2"/>
          <p:cNvSpPr>
            <a:spLocks noGrp="1"/>
          </p:cNvSpPr>
          <p:nvPr>
            <p:ph type="subTitle" idx="1"/>
          </p:nvPr>
        </p:nvSpPr>
        <p:spPr>
          <a:xfrm>
            <a:off x="1403648" y="16764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ltLang="zh-CN" dirty="0" smtClean="0"/>
              <a:t>Click to edit Master subtitle style</a:t>
            </a:r>
            <a:endParaRPr lang="zh-CN" altLang="en-US" dirty="0"/>
          </a:p>
        </p:txBody>
      </p:sp>
      <p:sp>
        <p:nvSpPr>
          <p:cNvPr id="6" name="Slide Number Placeholder 5"/>
          <p:cNvSpPr>
            <a:spLocks noGrp="1"/>
          </p:cNvSpPr>
          <p:nvPr>
            <p:ph type="sldNum" sz="quarter" idx="12"/>
          </p:nvPr>
        </p:nvSpPr>
        <p:spPr/>
        <p:txBody>
          <a:bodyPr/>
          <a:lstStyle/>
          <a:p>
            <a:fld id="{2BF6D9B6-51F4-43AB-94F1-216A36F375EB}" type="slidenum">
              <a:rPr lang="zh-CN" altLang="en-US" smtClean="0"/>
              <a:t>‹#›</a:t>
            </a:fld>
            <a:endParaRPr lang="zh-CN" altLang="en-US"/>
          </a:p>
        </p:txBody>
      </p:sp>
      <p:pic>
        <p:nvPicPr>
          <p:cNvPr id="10" name="Picture 2" descr="C:\Users\Hongbo\Dropbox\CADCG13\Logo\cadcg2013-logo-w800.png"/>
          <p:cNvPicPr>
            <a:picLocks noChangeAspect="1" noChangeArrowheads="1"/>
          </p:cNvPicPr>
          <p:nvPr userDrawn="1"/>
        </p:nvPicPr>
        <p:blipFill rotWithShape="1">
          <a:blip r:embed="rId3">
            <a:extLst>
              <a:ext uri="{BEBA8EAE-BF5A-486C-A8C5-ECC9F3942E4B}">
                <a14:imgProps xmlns:a14="http://schemas.microsoft.com/office/drawing/2010/main">
                  <a14:imgLayer r:embed="rId4">
                    <a14:imgEffect>
                      <a14:backgroundRemoval t="1898" b="75332" l="3750" r="97875">
                        <a14:foregroundMark x1="19000" y1="26376" x2="16375" y2="52562"/>
                        <a14:foregroundMark x1="36000" y1="29412" x2="36375" y2="45541"/>
                        <a14:foregroundMark x1="37500" y1="21063" x2="31125" y2="39658"/>
                        <a14:foregroundMark x1="50375" y1="24099" x2="50125" y2="28653"/>
                        <a14:foregroundMark x1="65125" y1="46300" x2="61500" y2="61101"/>
                        <a14:foregroundMark x1="79750" y1="20114" x2="82625" y2="51233"/>
                        <a14:foregroundMark x1="75875" y1="16129" x2="86125" y2="32638"/>
                        <a14:foregroundMark x1="13250" y1="25996" x2="9375" y2="38899"/>
                      </a14:backgroundRemoval>
                    </a14:imgEffect>
                  </a14:imgLayer>
                </a14:imgProps>
              </a:ext>
              <a:ext uri="{28A0092B-C50C-407E-A947-70E740481C1C}">
                <a14:useLocalDpi xmlns:a14="http://schemas.microsoft.com/office/drawing/2010/main" val="0"/>
              </a:ext>
            </a:extLst>
          </a:blip>
          <a:srcRect b="24333"/>
          <a:stretch/>
        </p:blipFill>
        <p:spPr bwMode="auto">
          <a:xfrm>
            <a:off x="2834724" y="4752959"/>
            <a:ext cx="3430675" cy="171039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userDrawn="1"/>
        </p:nvSpPr>
        <p:spPr>
          <a:xfrm>
            <a:off x="2622461" y="6381328"/>
            <a:ext cx="4109779" cy="461665"/>
          </a:xfrm>
          <a:prstGeom prst="rect">
            <a:avLst/>
          </a:prstGeom>
          <a:noFill/>
        </p:spPr>
        <p:txBody>
          <a:bodyPr wrap="none" rtlCol="0">
            <a:spAutoFit/>
          </a:bodyPr>
          <a:lstStyle/>
          <a:p>
            <a:r>
              <a:rPr lang="en-US" altLang="zh-CN" sz="2400" b="0" dirty="0" smtClean="0">
                <a:solidFill>
                  <a:srgbClr val="FF0000"/>
                </a:solidFill>
              </a:rPr>
              <a:t>CAD/Graphics 2013, Hong Kong</a:t>
            </a:r>
            <a:endParaRPr lang="zh-CN" altLang="en-US" sz="2400" b="0" dirty="0">
              <a:solidFill>
                <a:srgbClr val="FF0000"/>
              </a:solidFill>
            </a:endParaRPr>
          </a:p>
        </p:txBody>
      </p:sp>
    </p:spTree>
    <p:extLst>
      <p:ext uri="{BB962C8B-B14F-4D97-AF65-F5344CB8AC3E}">
        <p14:creationId xmlns:p14="http://schemas.microsoft.com/office/powerpoint/2010/main" val="2271918087"/>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Date Placeholder 3"/>
          <p:cNvSpPr>
            <a:spLocks noGrp="1"/>
          </p:cNvSpPr>
          <p:nvPr>
            <p:ph type="dt" sz="half" idx="10"/>
          </p:nvPr>
        </p:nvSpPr>
        <p:spPr/>
        <p:txBody>
          <a:bodyPr/>
          <a:lstStyle/>
          <a:p>
            <a:r>
              <a:rPr lang="en-US" altLang="zh-CN" smtClean="0"/>
              <a:t>CAD/Graphics 2013, Hong Kong</a:t>
            </a:r>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BF6D9B6-51F4-43AB-94F1-216A36F375EB}" type="slidenum">
              <a:rPr lang="zh-CN" altLang="en-US" smtClean="0"/>
              <a:t>‹#›</a:t>
            </a:fld>
            <a:endParaRPr lang="zh-CN" altLang="en-US"/>
          </a:p>
        </p:txBody>
      </p:sp>
    </p:spTree>
    <p:extLst>
      <p:ext uri="{BB962C8B-B14F-4D97-AF65-F5344CB8AC3E}">
        <p14:creationId xmlns:p14="http://schemas.microsoft.com/office/powerpoint/2010/main" val="31923602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ltLang="zh-CN" smtClean="0"/>
              <a:t>Click to edit Master title style</a:t>
            </a:r>
            <a:endParaRPr lang="zh-CN" alt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Date Placeholder 3"/>
          <p:cNvSpPr>
            <a:spLocks noGrp="1"/>
          </p:cNvSpPr>
          <p:nvPr>
            <p:ph type="dt" sz="half" idx="10"/>
          </p:nvPr>
        </p:nvSpPr>
        <p:spPr/>
        <p:txBody>
          <a:bodyPr/>
          <a:lstStyle/>
          <a:p>
            <a:r>
              <a:rPr lang="en-US" altLang="zh-CN" smtClean="0"/>
              <a:t>CAD/Graphics 2013, Hong Kong</a:t>
            </a:r>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BF6D9B6-51F4-43AB-94F1-216A36F375EB}" type="slidenum">
              <a:rPr lang="zh-CN" altLang="en-US" smtClean="0"/>
              <a:t>‹#›</a:t>
            </a:fld>
            <a:endParaRPr lang="zh-CN" altLang="en-US"/>
          </a:p>
        </p:txBody>
      </p:sp>
    </p:spTree>
    <p:extLst>
      <p:ext uri="{BB962C8B-B14F-4D97-AF65-F5344CB8AC3E}">
        <p14:creationId xmlns:p14="http://schemas.microsoft.com/office/powerpoint/2010/main" val="2487775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50106"/>
          </a:xfrm>
        </p:spPr>
        <p:txBody>
          <a:bodyPr/>
          <a:lstStyle>
            <a:lvl1pPr>
              <a:defRPr>
                <a:solidFill>
                  <a:schemeClr val="accent2">
                    <a:lumMod val="50000"/>
                  </a:schemeClr>
                </a:solidFill>
              </a:defRPr>
            </a:lvl1pPr>
          </a:lstStyle>
          <a:p>
            <a:r>
              <a:rPr lang="en-US" altLang="zh-CN" dirty="0" smtClean="0"/>
              <a:t>Click to edit Master title style</a:t>
            </a:r>
            <a:endParaRPr lang="zh-CN" altLang="en-US" dirty="0"/>
          </a:p>
        </p:txBody>
      </p:sp>
      <p:sp>
        <p:nvSpPr>
          <p:cNvPr id="6" name="Slide Number Placeholder 5"/>
          <p:cNvSpPr>
            <a:spLocks noGrp="1"/>
          </p:cNvSpPr>
          <p:nvPr>
            <p:ph type="sldNum" sz="quarter" idx="12"/>
          </p:nvPr>
        </p:nvSpPr>
        <p:spPr/>
        <p:txBody>
          <a:bodyPr/>
          <a:lstStyle/>
          <a:p>
            <a:fld id="{2BF6D9B6-51F4-43AB-94F1-216A36F375EB}" type="slidenum">
              <a:rPr lang="zh-CN" altLang="en-US" smtClean="0"/>
              <a:t>‹#›</a:t>
            </a:fld>
            <a:endParaRPr lang="zh-CN" altLang="en-US"/>
          </a:p>
        </p:txBody>
      </p:sp>
      <p:grpSp>
        <p:nvGrpSpPr>
          <p:cNvPr id="8" name="Group 7"/>
          <p:cNvGrpSpPr/>
          <p:nvPr userDrawn="1"/>
        </p:nvGrpSpPr>
        <p:grpSpPr>
          <a:xfrm>
            <a:off x="0" y="2040954"/>
            <a:ext cx="9107488" cy="4772422"/>
            <a:chOff x="0" y="-747465"/>
            <a:chExt cx="9144000" cy="4772422"/>
          </a:xfrm>
        </p:grpSpPr>
        <p:pic>
          <p:nvPicPr>
            <p:cNvPr id="9" name="Picture 8"/>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l="7105" t="6045" r="6479" b="28036"/>
            <a:stretch/>
          </p:blipFill>
          <p:spPr bwMode="auto">
            <a:xfrm>
              <a:off x="0" y="-315416"/>
              <a:ext cx="9144000" cy="434037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ctangle 9"/>
            <p:cNvSpPr/>
            <p:nvPr userDrawn="1"/>
          </p:nvSpPr>
          <p:spPr>
            <a:xfrm>
              <a:off x="0" y="-747465"/>
              <a:ext cx="9144000" cy="4772421"/>
            </a:xfrm>
            <a:prstGeom prst="rect">
              <a:avLst/>
            </a:prstGeom>
            <a:solidFill>
              <a:srgbClr val="FFFFFF">
                <a:alpha val="9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7" name="Picture 2" descr="C:\Users\Hongbo\Dropbox\CADCG13\Logo\cadcg2013-logo-w800.png"/>
          <p:cNvPicPr>
            <a:picLocks noChangeAspect="1" noChangeArrowheads="1"/>
          </p:cNvPicPr>
          <p:nvPr userDrawn="1"/>
        </p:nvPicPr>
        <p:blipFill rotWithShape="1">
          <a:blip r:embed="rId3" cstate="print">
            <a:duotone>
              <a:schemeClr val="accent2">
                <a:shade val="45000"/>
                <a:satMod val="135000"/>
              </a:schemeClr>
              <a:prstClr val="white"/>
            </a:duotone>
            <a:extLst>
              <a:ext uri="{BEBA8EAE-BF5A-486C-A8C5-ECC9F3942E4B}">
                <a14:imgProps xmlns:a14="http://schemas.microsoft.com/office/drawing/2010/main">
                  <a14:imgLayer r:embed="rId4">
                    <a14:imgEffect>
                      <a14:backgroundRemoval t="1898" b="75332" l="3750" r="97875">
                        <a14:foregroundMark x1="19000" y1="26376" x2="16375" y2="52562"/>
                        <a14:foregroundMark x1="36000" y1="29412" x2="36375" y2="45541"/>
                        <a14:foregroundMark x1="37500" y1="21063" x2="31125" y2="39658"/>
                        <a14:foregroundMark x1="50375" y1="24099" x2="50125" y2="28653"/>
                        <a14:foregroundMark x1="65125" y1="46300" x2="61500" y2="61101"/>
                        <a14:foregroundMark x1="79750" y1="20114" x2="82625" y2="51233"/>
                        <a14:foregroundMark x1="75875" y1="16129" x2="86125" y2="32638"/>
                        <a14:foregroundMark x1="13250" y1="25996" x2="9375" y2="38899"/>
                        <a14:foregroundMark x1="20748" y1="17526" x2="25510" y2="25258"/>
                        <a14:foregroundMark x1="25170" y1="14948" x2="21429" y2="39691"/>
                        <a14:foregroundMark x1="17687" y1="57216" x2="23129" y2="65464"/>
                        <a14:foregroundMark x1="13605" y1="20619" x2="17687" y2="25258"/>
                        <a14:foregroundMark x1="17687" y1="18557" x2="19388" y2="13402"/>
                        <a14:foregroundMark x1="10544" y1="27835" x2="8503" y2="38144"/>
                        <a14:foregroundMark x1="9864" y1="45876" x2="13946" y2="56701"/>
                        <a14:foregroundMark x1="20068" y1="44330" x2="23810" y2="59794"/>
                        <a14:foregroundMark x1="8503" y1="43814" x2="9184" y2="53093"/>
                        <a14:foregroundMark x1="12585" y1="59794" x2="18027" y2="65979"/>
                        <a14:foregroundMark x1="23129" y1="67010" x2="28912" y2="67010"/>
                        <a14:foregroundMark x1="34014" y1="46907" x2="39116" y2="57732"/>
                        <a14:foregroundMark x1="39796" y1="19072" x2="44558" y2="12887"/>
                        <a14:foregroundMark x1="81293" y1="17526" x2="86395" y2="42784"/>
                        <a14:foregroundMark x1="79252" y1="57732" x2="85034" y2="46907"/>
                      </a14:backgroundRemoval>
                    </a14:imgEffect>
                  </a14:imgLayer>
                </a14:imgProps>
              </a:ext>
              <a:ext uri="{28A0092B-C50C-407E-A947-70E740481C1C}">
                <a14:useLocalDpi xmlns:a14="http://schemas.microsoft.com/office/drawing/2010/main" val="0"/>
              </a:ext>
            </a:extLst>
          </a:blip>
          <a:srcRect b="24333"/>
          <a:stretch/>
        </p:blipFill>
        <p:spPr bwMode="auto">
          <a:xfrm>
            <a:off x="23579" y="6184330"/>
            <a:ext cx="1224136" cy="610304"/>
          </a:xfrm>
          <a:prstGeom prst="rect">
            <a:avLst/>
          </a:pr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457200" y="1268760"/>
            <a:ext cx="8229600" cy="4991469"/>
          </a:xfrm>
        </p:spPr>
        <p:txBody>
          <a:bodyPr/>
          <a:lstStyle/>
          <a:p>
            <a:pPr lvl="0"/>
            <a:r>
              <a:rPr lang="en-US" altLang="zh-CN" dirty="0" smtClean="0"/>
              <a:t>Click to edit Master text styles</a:t>
            </a:r>
          </a:p>
          <a:p>
            <a:pPr lvl="1"/>
            <a:r>
              <a:rPr lang="en-US" altLang="zh-CN" dirty="0" smtClean="0"/>
              <a:t>Second level</a:t>
            </a:r>
          </a:p>
          <a:p>
            <a:pPr lvl="2"/>
            <a:r>
              <a:rPr lang="en-US" altLang="zh-CN" dirty="0" smtClean="0"/>
              <a:t>Third level</a:t>
            </a:r>
          </a:p>
          <a:p>
            <a:pPr lvl="3"/>
            <a:r>
              <a:rPr lang="en-US" altLang="zh-CN" dirty="0" smtClean="0"/>
              <a:t>Fourth level</a:t>
            </a:r>
          </a:p>
          <a:p>
            <a:pPr lvl="4"/>
            <a:r>
              <a:rPr lang="en-US" altLang="zh-CN" dirty="0" smtClean="0"/>
              <a:t>Fifth level</a:t>
            </a:r>
            <a:endParaRPr lang="zh-CN" altLang="en-US" dirty="0"/>
          </a:p>
        </p:txBody>
      </p:sp>
      <p:sp>
        <p:nvSpPr>
          <p:cNvPr id="11" name="Date Placeholder 3"/>
          <p:cNvSpPr>
            <a:spLocks noGrp="1"/>
          </p:cNvSpPr>
          <p:nvPr>
            <p:ph type="dt" sz="half" idx="10"/>
          </p:nvPr>
        </p:nvSpPr>
        <p:spPr>
          <a:xfrm>
            <a:off x="1231387" y="6343587"/>
            <a:ext cx="2332501" cy="365125"/>
          </a:xfrm>
        </p:spPr>
        <p:txBody>
          <a:bodyPr/>
          <a:lstStyle>
            <a:lvl1pPr>
              <a:defRPr sz="1800">
                <a:solidFill>
                  <a:schemeClr val="accent2">
                    <a:lumMod val="60000"/>
                    <a:lumOff val="40000"/>
                  </a:schemeClr>
                </a:solidFill>
              </a:defRPr>
            </a:lvl1pPr>
          </a:lstStyle>
          <a:p>
            <a:r>
              <a:rPr lang="en-US" altLang="zh-CN" dirty="0" smtClean="0"/>
              <a:t>CAD/Graphics 2013</a:t>
            </a:r>
          </a:p>
          <a:p>
            <a:r>
              <a:rPr lang="en-US" altLang="zh-CN" dirty="0" smtClean="0"/>
              <a:t>Hong Kong</a:t>
            </a:r>
            <a:endParaRPr lang="zh-CN" altLang="en-US" dirty="0"/>
          </a:p>
        </p:txBody>
      </p:sp>
      <p:sp>
        <p:nvSpPr>
          <p:cNvPr id="12" name="Slide Number Placeholder 5"/>
          <p:cNvSpPr txBox="1">
            <a:spLocks/>
          </p:cNvSpPr>
          <p:nvPr userDrawn="1"/>
        </p:nvSpPr>
        <p:spPr>
          <a:xfrm>
            <a:off x="6491536" y="6381328"/>
            <a:ext cx="21336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BF6D9B6-51F4-43AB-94F1-216A36F375EB}" type="slidenum">
              <a:rPr lang="zh-CN" altLang="en-US" smtClean="0"/>
              <a:pPr/>
              <a:t>‹#›</a:t>
            </a:fld>
            <a:endParaRPr lang="zh-CN" altLang="en-US"/>
          </a:p>
        </p:txBody>
      </p:sp>
    </p:spTree>
    <p:extLst>
      <p:ext uri="{BB962C8B-B14F-4D97-AF65-F5344CB8AC3E}">
        <p14:creationId xmlns:p14="http://schemas.microsoft.com/office/powerpoint/2010/main" val="1379387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ltLang="zh-CN" smtClean="0"/>
              <a:t>Click to edit Master title style</a:t>
            </a:r>
            <a:endParaRPr lang="zh-CN" alt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ltLang="zh-CN" smtClean="0"/>
              <a:t>Click to edit Master text styles</a:t>
            </a:r>
          </a:p>
        </p:txBody>
      </p:sp>
      <p:sp>
        <p:nvSpPr>
          <p:cNvPr id="4" name="Date Placeholder 3"/>
          <p:cNvSpPr>
            <a:spLocks noGrp="1"/>
          </p:cNvSpPr>
          <p:nvPr>
            <p:ph type="dt" sz="half" idx="10"/>
          </p:nvPr>
        </p:nvSpPr>
        <p:spPr/>
        <p:txBody>
          <a:bodyPr/>
          <a:lstStyle/>
          <a:p>
            <a:r>
              <a:rPr lang="en-US" altLang="zh-CN" smtClean="0"/>
              <a:t>CAD/Graphics 2013, Hong Kong</a:t>
            </a:r>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BF6D9B6-51F4-43AB-94F1-216A36F375EB}" type="slidenum">
              <a:rPr lang="zh-CN" altLang="en-US" smtClean="0"/>
              <a:t>‹#›</a:t>
            </a:fld>
            <a:endParaRPr lang="zh-CN" altLang="en-US"/>
          </a:p>
        </p:txBody>
      </p:sp>
    </p:spTree>
    <p:extLst>
      <p:ext uri="{BB962C8B-B14F-4D97-AF65-F5344CB8AC3E}">
        <p14:creationId xmlns:p14="http://schemas.microsoft.com/office/powerpoint/2010/main" val="9707220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5" name="Date Placeholder 4"/>
          <p:cNvSpPr>
            <a:spLocks noGrp="1"/>
          </p:cNvSpPr>
          <p:nvPr>
            <p:ph type="dt" sz="half" idx="10"/>
          </p:nvPr>
        </p:nvSpPr>
        <p:spPr/>
        <p:txBody>
          <a:bodyPr/>
          <a:lstStyle/>
          <a:p>
            <a:r>
              <a:rPr lang="en-US" altLang="zh-CN" smtClean="0"/>
              <a:t>CAD/Graphics 2013, Hong Kong</a:t>
            </a:r>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BF6D9B6-51F4-43AB-94F1-216A36F375EB}" type="slidenum">
              <a:rPr lang="zh-CN" altLang="en-US" smtClean="0"/>
              <a:t>‹#›</a:t>
            </a:fld>
            <a:endParaRPr lang="zh-CN" altLang="en-US"/>
          </a:p>
        </p:txBody>
      </p:sp>
    </p:spTree>
    <p:extLst>
      <p:ext uri="{BB962C8B-B14F-4D97-AF65-F5344CB8AC3E}">
        <p14:creationId xmlns:p14="http://schemas.microsoft.com/office/powerpoint/2010/main" val="11735915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ltLang="zh-CN" smtClean="0"/>
              <a:t>Click to edit Master title style</a:t>
            </a:r>
            <a:endParaRPr lang="zh-CN" alt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7" name="Date Placeholder 6"/>
          <p:cNvSpPr>
            <a:spLocks noGrp="1"/>
          </p:cNvSpPr>
          <p:nvPr>
            <p:ph type="dt" sz="half" idx="10"/>
          </p:nvPr>
        </p:nvSpPr>
        <p:spPr/>
        <p:txBody>
          <a:bodyPr/>
          <a:lstStyle/>
          <a:p>
            <a:r>
              <a:rPr lang="en-US" altLang="zh-CN" smtClean="0"/>
              <a:t>CAD/Graphics 2013, Hong Kong</a:t>
            </a:r>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BF6D9B6-51F4-43AB-94F1-216A36F375EB}" type="slidenum">
              <a:rPr lang="zh-CN" altLang="en-US" smtClean="0"/>
              <a:t>‹#›</a:t>
            </a:fld>
            <a:endParaRPr lang="zh-CN" altLang="en-US"/>
          </a:p>
        </p:txBody>
      </p:sp>
    </p:spTree>
    <p:extLst>
      <p:ext uri="{BB962C8B-B14F-4D97-AF65-F5344CB8AC3E}">
        <p14:creationId xmlns:p14="http://schemas.microsoft.com/office/powerpoint/2010/main" val="452981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smtClean="0"/>
              <a:t>Click to edit Master title style</a:t>
            </a:r>
            <a:endParaRPr lang="zh-CN" altLang="en-US"/>
          </a:p>
        </p:txBody>
      </p:sp>
      <p:sp>
        <p:nvSpPr>
          <p:cNvPr id="3" name="Date Placeholder 2"/>
          <p:cNvSpPr>
            <a:spLocks noGrp="1"/>
          </p:cNvSpPr>
          <p:nvPr>
            <p:ph type="dt" sz="half" idx="10"/>
          </p:nvPr>
        </p:nvSpPr>
        <p:spPr/>
        <p:txBody>
          <a:bodyPr/>
          <a:lstStyle/>
          <a:p>
            <a:r>
              <a:rPr lang="en-US" altLang="zh-CN" smtClean="0"/>
              <a:t>CAD/Graphics 2013, Hong Kong</a:t>
            </a:r>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BF6D9B6-51F4-43AB-94F1-216A36F375EB}" type="slidenum">
              <a:rPr lang="zh-CN" altLang="en-US" smtClean="0"/>
              <a:t>‹#›</a:t>
            </a:fld>
            <a:endParaRPr lang="zh-CN" altLang="en-US"/>
          </a:p>
        </p:txBody>
      </p:sp>
    </p:spTree>
    <p:extLst>
      <p:ext uri="{BB962C8B-B14F-4D97-AF65-F5344CB8AC3E}">
        <p14:creationId xmlns:p14="http://schemas.microsoft.com/office/powerpoint/2010/main" val="680697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ltLang="zh-CN" smtClean="0"/>
              <a:t>CAD/Graphics 2013, Hong Kong</a:t>
            </a:r>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2BF6D9B6-51F4-43AB-94F1-216A36F375EB}" type="slidenum">
              <a:rPr lang="zh-CN" altLang="en-US" smtClean="0"/>
              <a:t>‹#›</a:t>
            </a:fld>
            <a:endParaRPr lang="zh-CN" altLang="en-US"/>
          </a:p>
        </p:txBody>
      </p:sp>
    </p:spTree>
    <p:extLst>
      <p:ext uri="{BB962C8B-B14F-4D97-AF65-F5344CB8AC3E}">
        <p14:creationId xmlns:p14="http://schemas.microsoft.com/office/powerpoint/2010/main" val="42054713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ltLang="zh-CN" smtClean="0"/>
              <a:t>Click to edit Master title style</a:t>
            </a:r>
            <a:endParaRPr lang="zh-CN" alt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r>
              <a:rPr lang="en-US" altLang="zh-CN" smtClean="0"/>
              <a:t>CAD/Graphics 2013, Hong Kong</a:t>
            </a:r>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BF6D9B6-51F4-43AB-94F1-216A36F375EB}" type="slidenum">
              <a:rPr lang="zh-CN" altLang="en-US" smtClean="0"/>
              <a:t>‹#›</a:t>
            </a:fld>
            <a:endParaRPr lang="zh-CN" altLang="en-US"/>
          </a:p>
        </p:txBody>
      </p:sp>
    </p:spTree>
    <p:extLst>
      <p:ext uri="{BB962C8B-B14F-4D97-AF65-F5344CB8AC3E}">
        <p14:creationId xmlns:p14="http://schemas.microsoft.com/office/powerpoint/2010/main" val="37584914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ltLang="zh-CN" smtClean="0"/>
              <a:t>Click to edit Master title style</a:t>
            </a:r>
            <a:endParaRPr lang="zh-CN" alt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ltLang="zh-CN" smtClean="0"/>
              <a:t>Click to edit Master text styles</a:t>
            </a:r>
          </a:p>
        </p:txBody>
      </p:sp>
      <p:sp>
        <p:nvSpPr>
          <p:cNvPr id="5" name="Date Placeholder 4"/>
          <p:cNvSpPr>
            <a:spLocks noGrp="1"/>
          </p:cNvSpPr>
          <p:nvPr>
            <p:ph type="dt" sz="half" idx="10"/>
          </p:nvPr>
        </p:nvSpPr>
        <p:spPr/>
        <p:txBody>
          <a:bodyPr/>
          <a:lstStyle/>
          <a:p>
            <a:r>
              <a:rPr lang="en-US" altLang="zh-CN" smtClean="0"/>
              <a:t>CAD/Graphics 2013, Hong Kong</a:t>
            </a:r>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BF6D9B6-51F4-43AB-94F1-216A36F375EB}" type="slidenum">
              <a:rPr lang="zh-CN" altLang="en-US" smtClean="0"/>
              <a:t>‹#›</a:t>
            </a:fld>
            <a:endParaRPr lang="zh-CN" altLang="en-US"/>
          </a:p>
        </p:txBody>
      </p:sp>
    </p:spTree>
    <p:extLst>
      <p:ext uri="{BB962C8B-B14F-4D97-AF65-F5344CB8AC3E}">
        <p14:creationId xmlns:p14="http://schemas.microsoft.com/office/powerpoint/2010/main" val="20058387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ltLang="zh-CN" smtClean="0"/>
              <a:t>Click to edit Master title style</a:t>
            </a:r>
            <a:endParaRPr lang="zh-CN" alt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endParaRPr lang="zh-CN" alt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altLang="zh-CN" smtClean="0"/>
              <a:t>CAD/Graphics 2013, Hong Kong</a:t>
            </a:r>
            <a:endParaRPr lang="zh-CN" alt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F6D9B6-51F4-43AB-94F1-216A36F375EB}" type="slidenum">
              <a:rPr lang="zh-CN" altLang="en-US" smtClean="0"/>
              <a:t>‹#›</a:t>
            </a:fld>
            <a:endParaRPr lang="zh-CN" altLang="en-US"/>
          </a:p>
        </p:txBody>
      </p:sp>
    </p:spTree>
    <p:extLst>
      <p:ext uri="{BB962C8B-B14F-4D97-AF65-F5344CB8AC3E}">
        <p14:creationId xmlns:p14="http://schemas.microsoft.com/office/powerpoint/2010/main" val="14190935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p4"/><Relationship Id="rId1" Type="http://schemas.openxmlformats.org/officeDocument/2006/relationships/video" Target="NULL" TargetMode="External"/><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60649"/>
            <a:ext cx="9144000" cy="1296144"/>
          </a:xfrm>
        </p:spPr>
        <p:txBody>
          <a:bodyPr>
            <a:normAutofit fontScale="90000"/>
          </a:bodyPr>
          <a:lstStyle/>
          <a:p>
            <a:r>
              <a:rPr lang="en-US" altLang="zh-CN" dirty="0">
                <a:latin typeface="Times New Roman" pitchFamily="18" charset="0"/>
                <a:cs typeface="Times New Roman" pitchFamily="18" charset="0"/>
              </a:rPr>
              <a:t>Efﬁcient 3D Reconstruction of Vessels from Multi-views of X-Ray </a:t>
            </a:r>
            <a:r>
              <a:rPr lang="en-US" altLang="zh-CN" dirty="0" smtClean="0">
                <a:latin typeface="Times New Roman" pitchFamily="18" charset="0"/>
                <a:cs typeface="Times New Roman" pitchFamily="18" charset="0"/>
              </a:rPr>
              <a:t>Angiography</a:t>
            </a:r>
            <a:endParaRPr lang="zh-CN" altLang="en-US" dirty="0"/>
          </a:p>
        </p:txBody>
      </p:sp>
      <p:sp>
        <p:nvSpPr>
          <p:cNvPr id="3" name="Subtitle 2"/>
          <p:cNvSpPr>
            <a:spLocks noGrp="1"/>
          </p:cNvSpPr>
          <p:nvPr>
            <p:ph type="subTitle" idx="1"/>
          </p:nvPr>
        </p:nvSpPr>
        <p:spPr>
          <a:xfrm>
            <a:off x="0" y="2204864"/>
            <a:ext cx="9144000" cy="2592288"/>
          </a:xfrm>
        </p:spPr>
        <p:txBody>
          <a:bodyPr>
            <a:normAutofit fontScale="85000" lnSpcReduction="20000"/>
          </a:bodyPr>
          <a:lstStyle/>
          <a:p>
            <a:r>
              <a:rPr lang="en-US" altLang="zh-CN" dirty="0" err="1">
                <a:latin typeface="Times New Roman" pitchFamily="18" charset="0"/>
                <a:cs typeface="Times New Roman" pitchFamily="18" charset="0"/>
              </a:rPr>
              <a:t>Xinglong</a:t>
            </a:r>
            <a:r>
              <a:rPr lang="en-US" altLang="zh-CN" dirty="0">
                <a:latin typeface="Times New Roman" pitchFamily="18" charset="0"/>
                <a:cs typeface="Times New Roman" pitchFamily="18" charset="0"/>
              </a:rPr>
              <a:t> Liu</a:t>
            </a:r>
            <a:r>
              <a:rPr lang="en-US" altLang="zh-CN" baseline="30000" dirty="0">
                <a:latin typeface="Times New Roman" pitchFamily="18" charset="0"/>
                <a:cs typeface="Times New Roman" pitchFamily="18" charset="0"/>
              </a:rPr>
              <a:t>1</a:t>
            </a:r>
            <a:r>
              <a:rPr lang="en-US" altLang="zh-CN" dirty="0">
                <a:latin typeface="Times New Roman" pitchFamily="18" charset="0"/>
                <a:cs typeface="Times New Roman" pitchFamily="18" charset="0"/>
              </a:rPr>
              <a:t>, </a:t>
            </a:r>
            <a:r>
              <a:rPr lang="en-US" altLang="zh-CN" dirty="0" err="1">
                <a:latin typeface="Times New Roman" pitchFamily="18" charset="0"/>
                <a:cs typeface="Times New Roman" pitchFamily="18" charset="0"/>
              </a:rPr>
              <a:t>Fei</a:t>
            </a:r>
            <a:r>
              <a:rPr lang="en-US" altLang="zh-CN" dirty="0">
                <a:latin typeface="Times New Roman" pitchFamily="18" charset="0"/>
                <a:cs typeface="Times New Roman" pitchFamily="18" charset="0"/>
              </a:rPr>
              <a:t> Hou</a:t>
            </a:r>
            <a:r>
              <a:rPr lang="en-US" altLang="zh-CN" baseline="30000" dirty="0">
                <a:latin typeface="Times New Roman" pitchFamily="18" charset="0"/>
                <a:cs typeface="Times New Roman" pitchFamily="18" charset="0"/>
              </a:rPr>
              <a:t>1</a:t>
            </a:r>
            <a:r>
              <a:rPr lang="en-US" altLang="zh-CN" dirty="0">
                <a:latin typeface="Times New Roman" pitchFamily="18" charset="0"/>
                <a:cs typeface="Times New Roman" pitchFamily="18" charset="0"/>
              </a:rPr>
              <a:t>, </a:t>
            </a:r>
            <a:r>
              <a:rPr lang="en-US" altLang="zh-CN" dirty="0" smtClean="0">
                <a:latin typeface="Times New Roman" pitchFamily="18" charset="0"/>
                <a:cs typeface="Times New Roman" pitchFamily="18" charset="0"/>
              </a:rPr>
              <a:t> </a:t>
            </a:r>
            <a:r>
              <a:rPr lang="en-US" altLang="zh-CN" dirty="0" err="1" smtClean="0">
                <a:latin typeface="Times New Roman" pitchFamily="18" charset="0"/>
                <a:cs typeface="Times New Roman" pitchFamily="18" charset="0"/>
              </a:rPr>
              <a:t>Shuai</a:t>
            </a:r>
            <a:r>
              <a:rPr lang="en-US" altLang="zh-CN" dirty="0" smtClean="0">
                <a:latin typeface="Times New Roman" pitchFamily="18" charset="0"/>
                <a:cs typeface="Times New Roman" pitchFamily="18" charset="0"/>
              </a:rPr>
              <a:t> Li</a:t>
            </a:r>
            <a:r>
              <a:rPr lang="en-US" altLang="zh-CN" baseline="30000" dirty="0" smtClean="0">
                <a:latin typeface="Times New Roman" pitchFamily="18" charset="0"/>
                <a:cs typeface="Times New Roman" pitchFamily="18" charset="0"/>
              </a:rPr>
              <a:t>1</a:t>
            </a:r>
            <a:r>
              <a:rPr lang="en-US" altLang="zh-CN" dirty="0" smtClean="0">
                <a:latin typeface="Times New Roman" pitchFamily="18" charset="0"/>
                <a:cs typeface="Times New Roman" pitchFamily="18" charset="0"/>
              </a:rPr>
              <a:t> , </a:t>
            </a:r>
            <a:r>
              <a:rPr lang="en-US" altLang="zh-CN" dirty="0" err="1" smtClean="0">
                <a:latin typeface="Times New Roman" pitchFamily="18" charset="0"/>
                <a:cs typeface="Times New Roman" pitchFamily="18" charset="0"/>
              </a:rPr>
              <a:t>Aimin</a:t>
            </a:r>
            <a:r>
              <a:rPr lang="en-US" altLang="zh-CN" dirty="0" smtClean="0">
                <a:latin typeface="Times New Roman" pitchFamily="18" charset="0"/>
                <a:cs typeface="Times New Roman" pitchFamily="18" charset="0"/>
              </a:rPr>
              <a:t> </a:t>
            </a:r>
            <a:r>
              <a:rPr lang="en-US" altLang="zh-CN" dirty="0">
                <a:latin typeface="Times New Roman" pitchFamily="18" charset="0"/>
                <a:cs typeface="Times New Roman" pitchFamily="18" charset="0"/>
              </a:rPr>
              <a:t>Hao</a:t>
            </a:r>
            <a:r>
              <a:rPr lang="en-US" altLang="zh-CN" baseline="30000" dirty="0">
                <a:latin typeface="Times New Roman" pitchFamily="18" charset="0"/>
                <a:cs typeface="Times New Roman" pitchFamily="18" charset="0"/>
              </a:rPr>
              <a:t>1</a:t>
            </a:r>
            <a:r>
              <a:rPr lang="en-US" altLang="zh-CN" dirty="0">
                <a:latin typeface="Times New Roman" pitchFamily="18" charset="0"/>
                <a:cs typeface="Times New Roman" pitchFamily="18" charset="0"/>
              </a:rPr>
              <a:t>, </a:t>
            </a:r>
            <a:r>
              <a:rPr lang="en-US" altLang="zh-CN" dirty="0" smtClean="0">
                <a:latin typeface="Times New Roman" pitchFamily="18" charset="0"/>
                <a:cs typeface="Times New Roman" pitchFamily="18" charset="0"/>
              </a:rPr>
              <a:t>Hong Qin</a:t>
            </a:r>
            <a:r>
              <a:rPr lang="en-US" altLang="zh-CN" baseline="30000" dirty="0" smtClean="0">
                <a:latin typeface="Times New Roman" pitchFamily="18" charset="0"/>
                <a:cs typeface="Times New Roman" pitchFamily="18" charset="0"/>
              </a:rPr>
              <a:t>2</a:t>
            </a:r>
            <a:endParaRPr lang="en-US" altLang="zh-CN" dirty="0" smtClean="0">
              <a:latin typeface="Times New Roman" pitchFamily="18" charset="0"/>
              <a:cs typeface="Times New Roman" pitchFamily="18" charset="0"/>
            </a:endParaRPr>
          </a:p>
          <a:p>
            <a:endParaRPr lang="en-US" altLang="zh-CN" dirty="0" smtClean="0"/>
          </a:p>
          <a:p>
            <a:r>
              <a:rPr lang="en-US" altLang="zh-CN" i="1" dirty="0" smtClean="0"/>
              <a:t>   </a:t>
            </a:r>
            <a:r>
              <a:rPr lang="en-US" altLang="zh-CN" sz="2600" i="1" dirty="0" smtClean="0"/>
              <a:t>1.State Key Laboratory of Virtual Reality Technology and </a:t>
            </a:r>
            <a:r>
              <a:rPr lang="en-US" altLang="zh-CN" sz="2600" i="1" dirty="0"/>
              <a:t>Systems, </a:t>
            </a:r>
            <a:r>
              <a:rPr lang="en-US" altLang="zh-CN" sz="2600" i="1" dirty="0" err="1"/>
              <a:t>Beihang</a:t>
            </a:r>
            <a:r>
              <a:rPr lang="en-US" altLang="zh-CN" sz="2600" i="1" dirty="0"/>
              <a:t> University, China</a:t>
            </a:r>
            <a:br>
              <a:rPr lang="en-US" altLang="zh-CN" sz="2600" i="1" dirty="0"/>
            </a:br>
            <a:r>
              <a:rPr lang="en-US" altLang="zh-CN" sz="2600" i="1" dirty="0"/>
              <a:t> </a:t>
            </a:r>
            <a:r>
              <a:rPr lang="en-US" altLang="zh-CN" sz="2600" i="1" dirty="0" smtClean="0"/>
              <a:t>houfei@vrlab.buaa.edu.cn </a:t>
            </a:r>
          </a:p>
          <a:p>
            <a:r>
              <a:rPr lang="en-US" altLang="zh-CN" sz="2600" i="1" dirty="0" smtClean="0"/>
              <a:t>2.Stony Brook University, Stony Brook, USA</a:t>
            </a:r>
          </a:p>
          <a:p>
            <a:r>
              <a:rPr lang="en-US" altLang="zh-CN" sz="2600" i="1" dirty="0" smtClean="0"/>
              <a:t>qin@cs.sunysb.edu</a:t>
            </a:r>
            <a:endParaRPr lang="en-US" altLang="zh-CN" sz="2600" i="1" dirty="0"/>
          </a:p>
          <a:p>
            <a:endParaRPr lang="zh-CN" altLang="en-US" i="1" dirty="0"/>
          </a:p>
        </p:txBody>
      </p:sp>
    </p:spTree>
    <p:extLst>
      <p:ext uri="{BB962C8B-B14F-4D97-AF65-F5344CB8AC3E}">
        <p14:creationId xmlns:p14="http://schemas.microsoft.com/office/powerpoint/2010/main" val="2071781008"/>
      </p:ext>
    </p:extLst>
  </p:cSld>
  <p:clrMapOvr>
    <a:masterClrMapping/>
  </p:clrMapOvr>
  <mc:AlternateContent xmlns:mc="http://schemas.openxmlformats.org/markup-compatibility/2006" xmlns:p14="http://schemas.microsoft.com/office/powerpoint/2010/main">
    <mc:Choice Requires="p14">
      <p:transition spd="med" p14:dur="700" advClick="0" advTm="10000">
        <p:fade/>
      </p:transition>
    </mc:Choice>
    <mc:Fallback xmlns="">
      <p:transition spd="med" advClick="0" advTm="10000">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ltLang="zh-CN" smtClean="0"/>
              <a:t>CAD/Graphics 2013 </a:t>
            </a:r>
          </a:p>
          <a:p>
            <a:r>
              <a:rPr lang="en-US" altLang="zh-CN" smtClean="0"/>
              <a:t>Hong Kong</a:t>
            </a:r>
            <a:endParaRPr lang="zh-CN" altLang="en-US" dirty="0"/>
          </a:p>
        </p:txBody>
      </p:sp>
      <p:pic>
        <p:nvPicPr>
          <p:cNvPr id="7" name="AVGERROR">
            <a:hlinkClick r:id="" action="ppaction://media"/>
          </p:cNvPr>
          <p:cNvPicPr>
            <a:picLocks noChangeAspect="1"/>
          </p:cNvPicPr>
          <p:nvPr>
            <a:videoFile r:link="rId1"/>
            <p:extLst>
              <p:ext uri="{DAA4B4D4-6D71-4841-9C94-3DE7FCFB9230}">
                <p14:media xmlns:p14="http://schemas.microsoft.com/office/powerpoint/2010/main" r:embed="rId2">
                  <p14:trim end="64616.5079"/>
                </p14:media>
              </p:ext>
            </p:extLst>
          </p:nvPr>
        </p:nvPicPr>
        <p:blipFill>
          <a:blip r:embed="rId5"/>
          <a:stretch>
            <a:fillRect/>
          </a:stretch>
        </p:blipFill>
        <p:spPr>
          <a:xfrm>
            <a:off x="702171" y="-19761"/>
            <a:ext cx="7984629" cy="6188302"/>
          </a:xfrm>
          <a:prstGeom prst="rect">
            <a:avLst/>
          </a:prstGeom>
          <a:ln>
            <a:solidFill>
              <a:schemeClr val="accent1"/>
            </a:solidFill>
          </a:ln>
        </p:spPr>
      </p:pic>
    </p:spTree>
    <p:extLst>
      <p:ext uri="{BB962C8B-B14F-4D97-AF65-F5344CB8AC3E}">
        <p14:creationId xmlns:p14="http://schemas.microsoft.com/office/powerpoint/2010/main" val="3924932726"/>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r>
              <a:rPr lang="en-US" altLang="zh-CN" smtClean="0"/>
              <a:t>CAD/Graphics 2013 </a:t>
            </a:r>
          </a:p>
          <a:p>
            <a:r>
              <a:rPr lang="en-US" altLang="zh-CN" smtClean="0"/>
              <a:t>Hong Kong</a:t>
            </a:r>
            <a:endParaRPr lang="zh-CN" altLang="en-US" dirty="0"/>
          </a:p>
        </p:txBody>
      </p:sp>
      <p:pic>
        <p:nvPicPr>
          <p:cNvPr id="8" name="ExperimentsWithD">
            <a:hlinkClick r:id="" action="ppaction://media"/>
          </p:cNvPr>
          <p:cNvPicPr>
            <a:picLocks noChangeAspect="1"/>
          </p:cNvPicPr>
          <p:nvPr>
            <a:videoFile r:link="rId1"/>
            <p:extLst>
              <p:ext uri="{DAA4B4D4-6D71-4841-9C94-3DE7FCFB9230}">
                <p14:media xmlns:p14="http://schemas.microsoft.com/office/powerpoint/2010/main" r:embed="rId2">
                  <p14:trim st="5000" end="72944.56660000001"/>
                </p14:media>
              </p:ext>
            </p:extLst>
          </p:nvPr>
        </p:nvPicPr>
        <p:blipFill>
          <a:blip r:embed="rId5"/>
          <a:stretch>
            <a:fillRect/>
          </a:stretch>
        </p:blipFill>
        <p:spPr>
          <a:xfrm>
            <a:off x="450719" y="21707"/>
            <a:ext cx="8225737" cy="6143597"/>
          </a:xfrm>
          <a:prstGeom prst="rect">
            <a:avLst/>
          </a:prstGeom>
          <a:ln>
            <a:solidFill>
              <a:schemeClr val="accent1"/>
            </a:solidFill>
          </a:ln>
        </p:spPr>
      </p:pic>
    </p:spTree>
    <p:extLst>
      <p:ext uri="{BB962C8B-B14F-4D97-AF65-F5344CB8AC3E}">
        <p14:creationId xmlns:p14="http://schemas.microsoft.com/office/powerpoint/2010/main" val="2090673479"/>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0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3D </a:t>
            </a:r>
            <a:r>
              <a:rPr lang="en-US" altLang="zh-CN" dirty="0" smtClean="0"/>
              <a:t>Reconstruction</a:t>
            </a:r>
            <a:endParaRPr lang="zh-CN" altLang="en-US" dirty="0"/>
          </a:p>
        </p:txBody>
      </p:sp>
      <p:sp>
        <p:nvSpPr>
          <p:cNvPr id="4" name="Date Placeholder 3"/>
          <p:cNvSpPr>
            <a:spLocks noGrp="1"/>
          </p:cNvSpPr>
          <p:nvPr>
            <p:ph type="dt" sz="half" idx="10"/>
          </p:nvPr>
        </p:nvSpPr>
        <p:spPr/>
        <p:txBody>
          <a:bodyPr/>
          <a:lstStyle/>
          <a:p>
            <a:r>
              <a:rPr lang="en-US" altLang="zh-CN" smtClean="0"/>
              <a:t>CAD/Graphics 2013</a:t>
            </a:r>
          </a:p>
          <a:p>
            <a:r>
              <a:rPr lang="en-US" altLang="zh-CN" smtClean="0"/>
              <a:t>Hong Kong</a:t>
            </a:r>
            <a:endParaRPr lang="zh-CN" altLang="en-US" dirty="0"/>
          </a:p>
        </p:txBody>
      </p:sp>
      <p:sp>
        <p:nvSpPr>
          <p:cNvPr id="10" name="矩形 9"/>
          <p:cNvSpPr/>
          <p:nvPr/>
        </p:nvSpPr>
        <p:spPr>
          <a:xfrm>
            <a:off x="1475656" y="5475637"/>
            <a:ext cx="2880320" cy="401635"/>
          </a:xfrm>
          <a:prstGeom prst="rect">
            <a:avLst/>
          </a:prstGeom>
          <a:ln/>
        </p:spPr>
        <p:style>
          <a:lnRef idx="2">
            <a:schemeClr val="accent5"/>
          </a:lnRef>
          <a:fillRef idx="1">
            <a:schemeClr val="lt1"/>
          </a:fillRef>
          <a:effectRef idx="0">
            <a:schemeClr val="accent5"/>
          </a:effectRef>
          <a:fontRef idx="minor">
            <a:schemeClr val="dk1"/>
          </a:fontRef>
        </p:style>
        <p:txBody>
          <a:bodyPr lIns="36000" tIns="36000" rIns="36000" bIns="36000" rtlCol="0" anchor="t" anchorCtr="0"/>
          <a:lstStyle/>
          <a:p>
            <a:pPr marL="540000" indent="-540000">
              <a:lnSpc>
                <a:spcPct val="150000"/>
              </a:lnSpc>
            </a:pPr>
            <a:r>
              <a:rPr lang="en-US" altLang="zh-CN" dirty="0" smtClean="0">
                <a:solidFill>
                  <a:schemeClr val="tx1"/>
                </a:solidFill>
                <a:latin typeface="Times New Roman" pitchFamily="18" charset="0"/>
                <a:cs typeface="Times New Roman" pitchFamily="18" charset="0"/>
              </a:rPr>
              <a:t>X-Ray Perspective</a:t>
            </a:r>
            <a:r>
              <a:rPr lang="en-US" altLang="zh-CN" dirty="0">
                <a:solidFill>
                  <a:schemeClr val="tx1"/>
                </a:solidFill>
                <a:latin typeface="Times New Roman" pitchFamily="18" charset="0"/>
                <a:cs typeface="Times New Roman" pitchFamily="18" charset="0"/>
              </a:rPr>
              <a:t> </a:t>
            </a:r>
            <a:r>
              <a:rPr lang="en-US" altLang="zh-CN" dirty="0" smtClean="0">
                <a:solidFill>
                  <a:schemeClr val="tx1"/>
                </a:solidFill>
                <a:latin typeface="Times New Roman" pitchFamily="18" charset="0"/>
                <a:cs typeface="Times New Roman" pitchFamily="18" charset="0"/>
              </a:rPr>
              <a:t>Projection</a:t>
            </a:r>
          </a:p>
        </p:txBody>
      </p:sp>
      <p:pic>
        <p:nvPicPr>
          <p:cNvPr id="13" name="图片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12" y="1124744"/>
            <a:ext cx="5760640" cy="3774829"/>
          </a:xfrm>
          <a:prstGeom prst="rect">
            <a:avLst/>
          </a:prstGeom>
        </p:spPr>
      </p:pic>
      <p:pic>
        <p:nvPicPr>
          <p:cNvPr id="14" name="图片 1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36189" y="1124744"/>
            <a:ext cx="3372315" cy="4344754"/>
          </a:xfrm>
          <a:prstGeom prst="rect">
            <a:avLst/>
          </a:prstGeom>
        </p:spPr>
      </p:pic>
      <p:sp>
        <p:nvSpPr>
          <p:cNvPr id="15" name="矩形 14"/>
          <p:cNvSpPr/>
          <p:nvPr/>
        </p:nvSpPr>
        <p:spPr>
          <a:xfrm>
            <a:off x="6948264" y="5475637"/>
            <a:ext cx="1584176" cy="401635"/>
          </a:xfrm>
          <a:prstGeom prst="rect">
            <a:avLst/>
          </a:prstGeom>
          <a:ln/>
        </p:spPr>
        <p:style>
          <a:lnRef idx="2">
            <a:schemeClr val="accent5"/>
          </a:lnRef>
          <a:fillRef idx="1">
            <a:schemeClr val="lt1"/>
          </a:fillRef>
          <a:effectRef idx="0">
            <a:schemeClr val="accent5"/>
          </a:effectRef>
          <a:fontRef idx="minor">
            <a:schemeClr val="dk1"/>
          </a:fontRef>
        </p:style>
        <p:txBody>
          <a:bodyPr lIns="36000" tIns="36000" rIns="36000" bIns="36000" rtlCol="0" anchor="t" anchorCtr="0"/>
          <a:lstStyle/>
          <a:p>
            <a:pPr marL="540000" indent="-540000">
              <a:lnSpc>
                <a:spcPct val="150000"/>
              </a:lnSpc>
            </a:pPr>
            <a:r>
              <a:rPr lang="en-US" altLang="zh-CN" dirty="0" smtClean="0">
                <a:solidFill>
                  <a:schemeClr val="tx1"/>
                </a:solidFill>
                <a:latin typeface="Times New Roman" pitchFamily="18" charset="0"/>
                <a:cs typeface="Times New Roman" pitchFamily="18" charset="0"/>
              </a:rPr>
              <a:t>X-Ray Slices</a:t>
            </a:r>
          </a:p>
        </p:txBody>
      </p:sp>
      <mc:AlternateContent xmlns:mc="http://schemas.openxmlformats.org/markup-compatibility/2006">
        <mc:Choice xmlns:a14="http://schemas.microsoft.com/office/drawing/2010/main" Requires="a14">
          <p:sp>
            <p:nvSpPr>
              <p:cNvPr id="3" name="文本框 2"/>
              <p:cNvSpPr txBox="1"/>
              <p:nvPr/>
            </p:nvSpPr>
            <p:spPr>
              <a:xfrm>
                <a:off x="7020272" y="4005064"/>
                <a:ext cx="1376787" cy="246221"/>
              </a:xfrm>
              <a:prstGeom prst="rect">
                <a:avLst/>
              </a:prstGeom>
              <a:noFill/>
            </p:spPr>
            <p:txBody>
              <a:bodyPr wrap="none" lIns="0" tIns="0" rIns="0" bIns="0" rtlCol="0">
                <a:spAutoFit/>
              </a:bodyPr>
              <a:lstStyle/>
              <a:p>
                <a14:m>
                  <m:oMathPara xmlns:m="http://schemas.openxmlformats.org/officeDocument/2006/math">
                    <m:oMathParaPr>
                      <m:jc m:val="centerGroup"/>
                    </m:oMathParaPr>
                    <m:oMath xmlns:m="http://schemas.openxmlformats.org/officeDocument/2006/math">
                      <m:r>
                        <a:rPr lang="en-US" altLang="zh-CN" sz="1600" b="0" i="1" smtClean="0">
                          <a:latin typeface="Cambria Math" panose="02040503050406030204" pitchFamily="18" charset="0"/>
                        </a:rPr>
                        <m:t>𝑙</m:t>
                      </m:r>
                      <m:r>
                        <a:rPr lang="en-US" altLang="zh-CN" sz="1600" b="0" i="1" smtClean="0">
                          <a:latin typeface="Cambria Math" panose="02040503050406030204" pitchFamily="18" charset="0"/>
                        </a:rPr>
                        <m:t>=(</m:t>
                      </m:r>
                      <m:sSub>
                        <m:sSubPr>
                          <m:ctrlPr>
                            <a:rPr lang="en-US" altLang="zh-CN" sz="1600" b="0" i="1" smtClean="0">
                              <a:latin typeface="Cambria Math" panose="02040503050406030204" pitchFamily="18" charset="0"/>
                            </a:rPr>
                          </m:ctrlPr>
                        </m:sSubPr>
                        <m:e>
                          <m:r>
                            <a:rPr lang="en-US" altLang="zh-CN" sz="1600" b="0" i="1" smtClean="0">
                              <a:latin typeface="Cambria Math" panose="02040503050406030204" pitchFamily="18" charset="0"/>
                            </a:rPr>
                            <m:t>𝑙</m:t>
                          </m:r>
                        </m:e>
                        <m:sub>
                          <m:r>
                            <a:rPr lang="en-US" altLang="zh-CN" sz="1600" b="0" i="1" smtClean="0">
                              <a:latin typeface="Cambria Math" panose="02040503050406030204" pitchFamily="18" charset="0"/>
                            </a:rPr>
                            <m:t>1</m:t>
                          </m:r>
                        </m:sub>
                      </m:sSub>
                      <m:r>
                        <a:rPr lang="en-US" altLang="zh-CN" sz="1600" b="0" i="1" smtClean="0">
                          <a:latin typeface="Cambria Math" panose="02040503050406030204" pitchFamily="18" charset="0"/>
                        </a:rPr>
                        <m:t>,</m:t>
                      </m:r>
                      <m:sSub>
                        <m:sSubPr>
                          <m:ctrlPr>
                            <a:rPr lang="en-US" altLang="zh-CN" sz="1600" b="0" i="1" smtClean="0">
                              <a:latin typeface="Cambria Math" panose="02040503050406030204" pitchFamily="18" charset="0"/>
                            </a:rPr>
                          </m:ctrlPr>
                        </m:sSubPr>
                        <m:e>
                          <m:r>
                            <a:rPr lang="en-US" altLang="zh-CN" sz="1600" b="0" i="1" smtClean="0">
                              <a:latin typeface="Cambria Math" panose="02040503050406030204" pitchFamily="18" charset="0"/>
                            </a:rPr>
                            <m:t>𝑙</m:t>
                          </m:r>
                        </m:e>
                        <m:sub>
                          <m:r>
                            <a:rPr lang="en-US" altLang="zh-CN" sz="1600" b="0" i="1" smtClean="0">
                              <a:latin typeface="Cambria Math" panose="02040503050406030204" pitchFamily="18" charset="0"/>
                            </a:rPr>
                            <m:t>2</m:t>
                          </m:r>
                        </m:sub>
                      </m:sSub>
                      <m:r>
                        <a:rPr lang="en-US" altLang="zh-CN" sz="1600" b="0" i="1" smtClean="0">
                          <a:latin typeface="Cambria Math" panose="02040503050406030204" pitchFamily="18" charset="0"/>
                        </a:rPr>
                        <m:t>,…</m:t>
                      </m:r>
                      <m:sSub>
                        <m:sSubPr>
                          <m:ctrlPr>
                            <a:rPr lang="en-US" altLang="zh-CN" sz="1600" b="0" i="1" smtClean="0">
                              <a:latin typeface="Cambria Math" panose="02040503050406030204" pitchFamily="18" charset="0"/>
                            </a:rPr>
                          </m:ctrlPr>
                        </m:sSubPr>
                        <m:e>
                          <m:r>
                            <a:rPr lang="en-US" altLang="zh-CN" sz="1600" b="0" i="1" smtClean="0">
                              <a:latin typeface="Cambria Math" panose="02040503050406030204" pitchFamily="18" charset="0"/>
                            </a:rPr>
                            <m:t>𝑙</m:t>
                          </m:r>
                        </m:e>
                        <m:sub>
                          <m:r>
                            <a:rPr lang="en-US" altLang="zh-CN" sz="1600" b="0" i="1" smtClean="0">
                              <a:latin typeface="Cambria Math" panose="02040503050406030204" pitchFamily="18" charset="0"/>
                            </a:rPr>
                            <m:t>𝑘</m:t>
                          </m:r>
                        </m:sub>
                      </m:sSub>
                      <m:r>
                        <a:rPr lang="en-US" altLang="zh-CN" sz="1600" b="0" i="1" smtClean="0">
                          <a:latin typeface="Cambria Math" panose="02040503050406030204" pitchFamily="18" charset="0"/>
                        </a:rPr>
                        <m:t>)</m:t>
                      </m:r>
                    </m:oMath>
                  </m:oMathPara>
                </a14:m>
                <a:endParaRPr lang="zh-CN" altLang="en-US" sz="1600" dirty="0"/>
              </a:p>
            </p:txBody>
          </p:sp>
        </mc:Choice>
        <mc:Fallback>
          <p:sp>
            <p:nvSpPr>
              <p:cNvPr id="3" name="文本框 2"/>
              <p:cNvSpPr txBox="1">
                <a:spLocks noRot="1" noChangeAspect="1" noMove="1" noResize="1" noEditPoints="1" noAdjustHandles="1" noChangeArrowheads="1" noChangeShapeType="1" noTextEdit="1"/>
              </p:cNvSpPr>
              <p:nvPr/>
            </p:nvSpPr>
            <p:spPr>
              <a:xfrm>
                <a:off x="7020272" y="4005064"/>
                <a:ext cx="1376787" cy="246221"/>
              </a:xfrm>
              <a:prstGeom prst="rect">
                <a:avLst/>
              </a:prstGeom>
              <a:blipFill rotWithShape="0">
                <a:blip r:embed="rId5"/>
                <a:stretch>
                  <a:fillRect l="-3111" r="-4889" b="-3250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1766907087"/>
      </p:ext>
    </p:extLst>
  </p:cSld>
  <p:clrMapOvr>
    <a:masterClrMapping/>
  </p:clrMapOvr>
  <mc:AlternateContent xmlns:mc="http://schemas.openxmlformats.org/markup-compatibility/2006" xmlns:p14="http://schemas.microsoft.com/office/powerpoint/2010/main">
    <mc:Choice Requires="p14">
      <p:transition spd="med" p14:dur="700" advClick="0" advTm="40000">
        <p:fade/>
      </p:transition>
    </mc:Choice>
    <mc:Fallback xmlns="">
      <p:transition spd="med" advClick="0" advTm="40000">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Experimental </a:t>
            </a:r>
            <a:r>
              <a:rPr lang="en-US" altLang="zh-CN" dirty="0" smtClean="0"/>
              <a:t>Results</a:t>
            </a:r>
            <a:endParaRPr lang="zh-CN" altLang="en-US" dirty="0"/>
          </a:p>
        </p:txBody>
      </p:sp>
      <p:sp>
        <p:nvSpPr>
          <p:cNvPr id="4" name="Date Placeholder 3"/>
          <p:cNvSpPr>
            <a:spLocks noGrp="1"/>
          </p:cNvSpPr>
          <p:nvPr>
            <p:ph type="dt" sz="half" idx="10"/>
          </p:nvPr>
        </p:nvSpPr>
        <p:spPr/>
        <p:txBody>
          <a:bodyPr/>
          <a:lstStyle/>
          <a:p>
            <a:r>
              <a:rPr lang="en-US" altLang="zh-CN" smtClean="0"/>
              <a:t>CAD/Graphics 2013</a:t>
            </a:r>
          </a:p>
          <a:p>
            <a:r>
              <a:rPr lang="en-US" altLang="zh-CN" smtClean="0"/>
              <a:t>Hong Kong</a:t>
            </a:r>
            <a:endParaRPr lang="zh-CN" altLang="en-US" dirty="0"/>
          </a:p>
        </p:txBody>
      </p:sp>
      <p:pic>
        <p:nvPicPr>
          <p:cNvPr id="9" name="图片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5496" y="1124744"/>
            <a:ext cx="9106266" cy="5040561"/>
          </a:xfrm>
          <a:prstGeom prst="rect">
            <a:avLst/>
          </a:prstGeom>
        </p:spPr>
      </p:pic>
    </p:spTree>
    <p:extLst>
      <p:ext uri="{BB962C8B-B14F-4D97-AF65-F5344CB8AC3E}">
        <p14:creationId xmlns:p14="http://schemas.microsoft.com/office/powerpoint/2010/main" val="3588318083"/>
      </p:ext>
    </p:extLst>
  </p:cSld>
  <p:clrMapOvr>
    <a:masterClrMapping/>
  </p:clrMapOvr>
  <mc:AlternateContent xmlns:mc="http://schemas.openxmlformats.org/markup-compatibility/2006" xmlns:p14="http://schemas.microsoft.com/office/powerpoint/2010/main">
    <mc:Choice Requires="p14">
      <p:transition spd="med" p14:dur="700" advClick="0" advTm="3000">
        <p:fade/>
      </p:transition>
    </mc:Choice>
    <mc:Fallback xmlns="">
      <p:transition spd="med" advClick="0" advTm="3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Experimental </a:t>
            </a:r>
            <a:r>
              <a:rPr lang="en-US" altLang="zh-CN" dirty="0" smtClean="0"/>
              <a:t>Results</a:t>
            </a:r>
            <a:endParaRPr lang="zh-CN" altLang="en-US" dirty="0"/>
          </a:p>
        </p:txBody>
      </p:sp>
      <p:sp>
        <p:nvSpPr>
          <p:cNvPr id="4" name="Date Placeholder 3"/>
          <p:cNvSpPr>
            <a:spLocks noGrp="1"/>
          </p:cNvSpPr>
          <p:nvPr>
            <p:ph type="dt" sz="half" idx="10"/>
          </p:nvPr>
        </p:nvSpPr>
        <p:spPr/>
        <p:txBody>
          <a:bodyPr/>
          <a:lstStyle/>
          <a:p>
            <a:r>
              <a:rPr lang="en-US" altLang="zh-CN" smtClean="0"/>
              <a:t>CAD/Graphics 2013</a:t>
            </a:r>
          </a:p>
          <a:p>
            <a:r>
              <a:rPr lang="en-US" altLang="zh-CN" smtClean="0"/>
              <a:t>Hong Kong</a:t>
            </a:r>
            <a:endParaRPr lang="zh-CN" altLang="en-US" dirty="0"/>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764" y="1700808"/>
            <a:ext cx="8272020" cy="3456384"/>
          </a:xfrm>
          <a:prstGeom prst="rect">
            <a:avLst/>
          </a:prstGeom>
        </p:spPr>
      </p:pic>
    </p:spTree>
    <p:extLst>
      <p:ext uri="{BB962C8B-B14F-4D97-AF65-F5344CB8AC3E}">
        <p14:creationId xmlns:p14="http://schemas.microsoft.com/office/powerpoint/2010/main" val="3814909305"/>
      </p:ext>
    </p:extLst>
  </p:cSld>
  <p:clrMapOvr>
    <a:masterClrMapping/>
  </p:clrMapOvr>
  <mc:AlternateContent xmlns:mc="http://schemas.openxmlformats.org/markup-compatibility/2006">
    <mc:Choice xmlns:p14="http://schemas.microsoft.com/office/powerpoint/2010/main" Requires="p14">
      <p:transition spd="med" p14:dur="700" advClick="0" advTm="3000">
        <p:fade/>
      </p:transition>
    </mc:Choice>
    <mc:Fallback>
      <p:transition spd="med" advClick="0" advTm="3000">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Thank You </a:t>
            </a:r>
            <a:endParaRPr lang="zh-CN" altLang="en-US" dirty="0"/>
          </a:p>
        </p:txBody>
      </p:sp>
      <p:sp>
        <p:nvSpPr>
          <p:cNvPr id="4" name="Date Placeholder 3"/>
          <p:cNvSpPr>
            <a:spLocks noGrp="1"/>
          </p:cNvSpPr>
          <p:nvPr>
            <p:ph type="dt" sz="half" idx="10"/>
          </p:nvPr>
        </p:nvSpPr>
        <p:spPr/>
        <p:txBody>
          <a:bodyPr/>
          <a:lstStyle/>
          <a:p>
            <a:r>
              <a:rPr lang="en-US" altLang="zh-CN" smtClean="0"/>
              <a:t>CAD/Graphics 2013</a:t>
            </a:r>
          </a:p>
          <a:p>
            <a:r>
              <a:rPr lang="en-US" altLang="zh-CN" smtClean="0"/>
              <a:t>Hong Kong</a:t>
            </a:r>
            <a:endParaRPr lang="zh-CN" altLang="en-US" dirty="0"/>
          </a:p>
        </p:txBody>
      </p:sp>
      <p:sp>
        <p:nvSpPr>
          <p:cNvPr id="6" name="TextBox 1"/>
          <p:cNvSpPr txBox="1">
            <a:spLocks noChangeArrowheads="1"/>
          </p:cNvSpPr>
          <p:nvPr/>
        </p:nvSpPr>
        <p:spPr bwMode="auto">
          <a:xfrm>
            <a:off x="0" y="1988840"/>
            <a:ext cx="9144000" cy="1569660"/>
          </a:xfrm>
          <a:prstGeom prst="rect">
            <a:avLst/>
          </a:prstGeom>
          <a:noFill/>
          <a:ln w="9525">
            <a:noFill/>
            <a:miter lim="800000"/>
            <a:headEnd/>
            <a:tailEnd/>
          </a:ln>
        </p:spPr>
        <p:txBody>
          <a:bodyPr wrap="square">
            <a:spAutoFit/>
          </a:bodyPr>
          <a:lstStyle/>
          <a:p>
            <a:r>
              <a:rPr lang="en-US" altLang="zh-CN" sz="2400" dirty="0"/>
              <a:t>This work is supported by </a:t>
            </a:r>
            <a:r>
              <a:rPr lang="en-US" altLang="zh-CN" sz="2400" b="1" dirty="0"/>
              <a:t>National Natural Science Foundation of China </a:t>
            </a:r>
            <a:r>
              <a:rPr lang="en-US" altLang="zh-CN" sz="2400" dirty="0"/>
              <a:t>(No. 61190120, 61190121, 61190125, 61300067, and 61300068) and </a:t>
            </a:r>
            <a:r>
              <a:rPr lang="en-US" altLang="zh-CN" sz="2400" b="1" dirty="0"/>
              <a:t>National Science Foundation of USA </a:t>
            </a:r>
            <a:r>
              <a:rPr lang="en-US" altLang="zh-CN" sz="2400" dirty="0"/>
              <a:t>(No. IIS-0949467, IIS-1047715, and IIS-1049448).</a:t>
            </a:r>
          </a:p>
        </p:txBody>
      </p:sp>
      <p:sp>
        <p:nvSpPr>
          <p:cNvPr id="7" name="标题 1"/>
          <p:cNvSpPr txBox="1">
            <a:spLocks/>
          </p:cNvSpPr>
          <p:nvPr/>
        </p:nvSpPr>
        <p:spPr>
          <a:xfrm>
            <a:off x="35496" y="3687837"/>
            <a:ext cx="9108504" cy="821283"/>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2000" dirty="0" smtClean="0">
                <a:latin typeface="Times New Roman" pitchFamily="18" charset="0"/>
                <a:cs typeface="Times New Roman" pitchFamily="18" charset="0"/>
              </a:rPr>
              <a:t>Efﬁcient 3D Reconstruction of Vessels from Multi-views of X-Ray Angiography</a:t>
            </a:r>
            <a:endParaRPr lang="zh-CN" altLang="en-US" sz="2000" dirty="0">
              <a:latin typeface="Times New Roman" pitchFamily="18" charset="0"/>
              <a:cs typeface="Times New Roman" pitchFamily="18" charset="0"/>
            </a:endParaRPr>
          </a:p>
        </p:txBody>
      </p:sp>
      <p:sp>
        <p:nvSpPr>
          <p:cNvPr id="8" name="TextBox 3"/>
          <p:cNvSpPr txBox="1"/>
          <p:nvPr/>
        </p:nvSpPr>
        <p:spPr>
          <a:xfrm>
            <a:off x="2028517" y="4293096"/>
            <a:ext cx="5756769" cy="369332"/>
          </a:xfrm>
          <a:prstGeom prst="rect">
            <a:avLst/>
          </a:prstGeom>
          <a:noFill/>
        </p:spPr>
        <p:txBody>
          <a:bodyPr wrap="none" rtlCol="0">
            <a:spAutoFit/>
          </a:bodyPr>
          <a:lstStyle/>
          <a:p>
            <a:r>
              <a:rPr lang="en-US" altLang="zh-CN" dirty="0" err="1" smtClean="0">
                <a:latin typeface="Times New Roman" pitchFamily="18" charset="0"/>
                <a:cs typeface="Times New Roman" pitchFamily="18" charset="0"/>
              </a:rPr>
              <a:t>Xinglong</a:t>
            </a:r>
            <a:r>
              <a:rPr lang="en-US" altLang="zh-CN" dirty="0" smtClean="0">
                <a:latin typeface="Times New Roman" pitchFamily="18" charset="0"/>
                <a:cs typeface="Times New Roman" pitchFamily="18" charset="0"/>
              </a:rPr>
              <a:t> Liu</a:t>
            </a:r>
            <a:r>
              <a:rPr lang="en-US" altLang="zh-CN" baseline="30000" dirty="0" smtClean="0">
                <a:latin typeface="Times New Roman" pitchFamily="18" charset="0"/>
                <a:cs typeface="Times New Roman" pitchFamily="18" charset="0"/>
              </a:rPr>
              <a:t>1</a:t>
            </a:r>
            <a:r>
              <a:rPr lang="en-US" altLang="zh-CN" dirty="0" smtClean="0">
                <a:latin typeface="Times New Roman" pitchFamily="18" charset="0"/>
                <a:cs typeface="Times New Roman" pitchFamily="18" charset="0"/>
              </a:rPr>
              <a:t>, </a:t>
            </a:r>
            <a:r>
              <a:rPr lang="en-US" altLang="zh-CN" dirty="0" err="1" smtClean="0">
                <a:latin typeface="Times New Roman" pitchFamily="18" charset="0"/>
                <a:cs typeface="Times New Roman" pitchFamily="18" charset="0"/>
              </a:rPr>
              <a:t>Fei</a:t>
            </a:r>
            <a:r>
              <a:rPr lang="en-US" altLang="zh-CN" dirty="0" smtClean="0">
                <a:latin typeface="Times New Roman" pitchFamily="18" charset="0"/>
                <a:cs typeface="Times New Roman" pitchFamily="18" charset="0"/>
              </a:rPr>
              <a:t> Hou</a:t>
            </a:r>
            <a:r>
              <a:rPr lang="en-US" altLang="zh-CN" baseline="30000" dirty="0" smtClean="0">
                <a:latin typeface="Times New Roman" pitchFamily="18" charset="0"/>
                <a:cs typeface="Times New Roman" pitchFamily="18" charset="0"/>
              </a:rPr>
              <a:t>1</a:t>
            </a:r>
            <a:r>
              <a:rPr lang="en-US" altLang="zh-CN" dirty="0" smtClean="0">
                <a:latin typeface="Times New Roman" pitchFamily="18" charset="0"/>
                <a:cs typeface="Times New Roman" pitchFamily="18" charset="0"/>
              </a:rPr>
              <a:t>, </a:t>
            </a:r>
            <a:r>
              <a:rPr lang="en-US" altLang="zh-CN" dirty="0" err="1" smtClean="0">
                <a:latin typeface="Times New Roman" pitchFamily="18" charset="0"/>
                <a:cs typeface="Times New Roman" pitchFamily="18" charset="0"/>
              </a:rPr>
              <a:t>Shuai</a:t>
            </a:r>
            <a:r>
              <a:rPr lang="en-US" altLang="zh-CN" smtClean="0">
                <a:latin typeface="Times New Roman" pitchFamily="18" charset="0"/>
                <a:cs typeface="Times New Roman" pitchFamily="18" charset="0"/>
              </a:rPr>
              <a:t> Li</a:t>
            </a:r>
            <a:r>
              <a:rPr lang="en-US" altLang="zh-CN" baseline="30000" smtClean="0">
                <a:latin typeface="Times New Roman" pitchFamily="18" charset="0"/>
                <a:cs typeface="Times New Roman" pitchFamily="18" charset="0"/>
              </a:rPr>
              <a:t>1</a:t>
            </a:r>
            <a:r>
              <a:rPr lang="en-US" altLang="zh-CN">
                <a:latin typeface="Times New Roman" pitchFamily="18" charset="0"/>
                <a:cs typeface="Times New Roman" pitchFamily="18" charset="0"/>
              </a:rPr>
              <a:t>, </a:t>
            </a:r>
            <a:r>
              <a:rPr lang="en-US" altLang="zh-CN" dirty="0" err="1">
                <a:latin typeface="Times New Roman" pitchFamily="18" charset="0"/>
                <a:cs typeface="Times New Roman" pitchFamily="18" charset="0"/>
              </a:rPr>
              <a:t>Aimin</a:t>
            </a:r>
            <a:r>
              <a:rPr lang="en-US" altLang="zh-CN" dirty="0">
                <a:latin typeface="Times New Roman" pitchFamily="18" charset="0"/>
                <a:cs typeface="Times New Roman" pitchFamily="18" charset="0"/>
              </a:rPr>
              <a:t> </a:t>
            </a:r>
            <a:r>
              <a:rPr lang="en-US" altLang="zh-CN" dirty="0" smtClean="0">
                <a:latin typeface="Times New Roman" pitchFamily="18" charset="0"/>
                <a:cs typeface="Times New Roman" pitchFamily="18" charset="0"/>
              </a:rPr>
              <a:t>Hao</a:t>
            </a:r>
            <a:r>
              <a:rPr lang="en-US" altLang="zh-CN" baseline="30000" dirty="0" smtClean="0">
                <a:latin typeface="Times New Roman" pitchFamily="18" charset="0"/>
                <a:cs typeface="Times New Roman" pitchFamily="18" charset="0"/>
              </a:rPr>
              <a:t>1</a:t>
            </a:r>
            <a:r>
              <a:rPr lang="en-US" altLang="zh-CN" dirty="0" smtClean="0">
                <a:latin typeface="Times New Roman" pitchFamily="18" charset="0"/>
                <a:cs typeface="Times New Roman" pitchFamily="18" charset="0"/>
              </a:rPr>
              <a:t>, Hong Qin</a:t>
            </a:r>
            <a:r>
              <a:rPr lang="en-US" altLang="zh-CN" baseline="30000" dirty="0" smtClean="0">
                <a:latin typeface="Times New Roman" pitchFamily="18" charset="0"/>
                <a:cs typeface="Times New Roman" pitchFamily="18" charset="0"/>
              </a:rPr>
              <a:t>2</a:t>
            </a:r>
            <a:endParaRPr lang="en-US" altLang="zh-CN" dirty="0" smtClean="0">
              <a:latin typeface="Times New Roman" pitchFamily="18" charset="0"/>
              <a:cs typeface="Times New Roman" pitchFamily="18" charset="0"/>
            </a:endParaRPr>
          </a:p>
        </p:txBody>
      </p:sp>
      <p:pic>
        <p:nvPicPr>
          <p:cNvPr id="9" name="图片 8"/>
          <p:cNvPicPr>
            <a:picLocks noChangeAspect="1"/>
          </p:cNvPicPr>
          <p:nvPr/>
        </p:nvPicPr>
        <p:blipFill>
          <a:blip r:embed="rId3"/>
          <a:stretch>
            <a:fillRect/>
          </a:stretch>
        </p:blipFill>
        <p:spPr>
          <a:xfrm>
            <a:off x="1001677" y="4669814"/>
            <a:ext cx="6666667" cy="1518152"/>
          </a:xfrm>
          <a:prstGeom prst="rect">
            <a:avLst/>
          </a:prstGeom>
        </p:spPr>
      </p:pic>
    </p:spTree>
    <p:extLst>
      <p:ext uri="{BB962C8B-B14F-4D97-AF65-F5344CB8AC3E}">
        <p14:creationId xmlns:p14="http://schemas.microsoft.com/office/powerpoint/2010/main" val="1699706813"/>
      </p:ext>
    </p:extLst>
  </p:cSld>
  <p:clrMapOvr>
    <a:masterClrMapping/>
  </p:clrMapOvr>
  <mc:AlternateContent xmlns:mc="http://schemas.openxmlformats.org/markup-compatibility/2006" xmlns:p14="http://schemas.microsoft.com/office/powerpoint/2010/main">
    <mc:Choice Requires="p14">
      <p:transition spd="med" p14:dur="700" advClick="0">
        <p:fade/>
      </p:transition>
    </mc:Choice>
    <mc:Fallback xmlns="">
      <p:transition spd="med" advClick="0">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smtClean="0"/>
              <a:t>Contributions</a:t>
            </a:r>
            <a:endParaRPr lang="zh-CN" altLang="en-US" dirty="0"/>
          </a:p>
        </p:txBody>
      </p:sp>
      <p:sp>
        <p:nvSpPr>
          <p:cNvPr id="3" name="Content Placeholder 2"/>
          <p:cNvSpPr>
            <a:spLocks noGrp="1"/>
          </p:cNvSpPr>
          <p:nvPr>
            <p:ph idx="1"/>
          </p:nvPr>
        </p:nvSpPr>
        <p:spPr>
          <a:xfrm>
            <a:off x="457200" y="1268760"/>
            <a:ext cx="8229600" cy="5184576"/>
          </a:xfrm>
        </p:spPr>
        <p:txBody>
          <a:bodyPr>
            <a:normAutofit/>
          </a:bodyPr>
          <a:lstStyle/>
          <a:p>
            <a:r>
              <a:rPr lang="en-US" altLang="zh-CN" sz="2800" dirty="0"/>
              <a:t>We divide the spaces between the X-Ray </a:t>
            </a:r>
            <a:r>
              <a:rPr lang="en-US" altLang="zh-CN" sz="2800" dirty="0" err="1"/>
              <a:t>iso</a:t>
            </a:r>
            <a:r>
              <a:rPr lang="en-US" altLang="zh-CN" sz="2800" dirty="0"/>
              <a:t>-center and the detector into slices in which we sample the 3D space points and project them to the image space considering consistency and continuity with their neighbors, overcoming the lack of constraints for typical registrations</a:t>
            </a:r>
            <a:r>
              <a:rPr lang="en-US" altLang="zh-CN" sz="2800" dirty="0" smtClean="0"/>
              <a:t>.</a:t>
            </a:r>
          </a:p>
          <a:p>
            <a:endParaRPr lang="en-US" altLang="zh-CN" sz="2800" dirty="0"/>
          </a:p>
          <a:p>
            <a:r>
              <a:rPr lang="en-US" altLang="zh-CN" sz="2800" dirty="0"/>
              <a:t>We formulate the 3D reconstruction as a global energy optimization problem and solve it by using belief </a:t>
            </a:r>
            <a:r>
              <a:rPr lang="en-US" altLang="zh-CN" sz="2800" dirty="0" smtClean="0"/>
              <a:t>propagation</a:t>
            </a:r>
          </a:p>
        </p:txBody>
      </p:sp>
      <p:sp>
        <p:nvSpPr>
          <p:cNvPr id="4" name="Date Placeholder 3"/>
          <p:cNvSpPr>
            <a:spLocks noGrp="1"/>
          </p:cNvSpPr>
          <p:nvPr>
            <p:ph type="dt" sz="half" idx="10"/>
          </p:nvPr>
        </p:nvSpPr>
        <p:spPr/>
        <p:txBody>
          <a:bodyPr/>
          <a:lstStyle/>
          <a:p>
            <a:r>
              <a:rPr lang="en-US" altLang="zh-CN" smtClean="0"/>
              <a:t>CAD/Graphics 2013 </a:t>
            </a:r>
          </a:p>
          <a:p>
            <a:r>
              <a:rPr lang="en-US" altLang="zh-CN" smtClean="0"/>
              <a:t>Hong Kong</a:t>
            </a:r>
            <a:endParaRPr lang="zh-CN" altLang="en-US" dirty="0"/>
          </a:p>
        </p:txBody>
      </p:sp>
    </p:spTree>
    <p:extLst>
      <p:ext uri="{BB962C8B-B14F-4D97-AF65-F5344CB8AC3E}">
        <p14:creationId xmlns:p14="http://schemas.microsoft.com/office/powerpoint/2010/main" val="2029876047"/>
      </p:ext>
    </p:extLst>
  </p:cSld>
  <p:clrMapOvr>
    <a:masterClrMapping/>
  </p:clrMapOvr>
  <mc:AlternateContent xmlns:mc="http://schemas.openxmlformats.org/markup-compatibility/2006" xmlns:p14="http://schemas.microsoft.com/office/powerpoint/2010/main">
    <mc:Choice Requires="p14">
      <p:transition spd="slow" p14:dur="2000" advClick="0" advTm="20000"/>
    </mc:Choice>
    <mc:Fallback xmlns="">
      <p:transition spd="slow" advClick="0" advTm="20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altLang="zh-CN" dirty="0"/>
              <a:t>Method </a:t>
            </a:r>
            <a:r>
              <a:rPr lang="en-US" altLang="zh-CN" dirty="0" smtClean="0"/>
              <a:t>Overview</a:t>
            </a:r>
            <a:endParaRPr lang="zh-CN" altLang="en-US" dirty="0"/>
          </a:p>
        </p:txBody>
      </p:sp>
      <p:sp>
        <p:nvSpPr>
          <p:cNvPr id="4" name="Date Placeholder 3"/>
          <p:cNvSpPr>
            <a:spLocks noGrp="1"/>
          </p:cNvSpPr>
          <p:nvPr>
            <p:ph type="dt" sz="half" idx="10"/>
          </p:nvPr>
        </p:nvSpPr>
        <p:spPr/>
        <p:txBody>
          <a:bodyPr/>
          <a:lstStyle/>
          <a:p>
            <a:r>
              <a:rPr lang="en-US" altLang="zh-CN" smtClean="0"/>
              <a:t>CAD/Graphics 2013</a:t>
            </a:r>
          </a:p>
          <a:p>
            <a:r>
              <a:rPr lang="en-US" altLang="zh-CN" smtClean="0"/>
              <a:t>Hong Kong</a:t>
            </a:r>
            <a:endParaRPr lang="zh-CN" altLang="en-US" dirty="0"/>
          </a:p>
        </p:txBody>
      </p:sp>
      <p:pic>
        <p:nvPicPr>
          <p:cNvPr id="7" name="图片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512" y="1628800"/>
            <a:ext cx="9107488" cy="3641457"/>
          </a:xfrm>
          <a:prstGeom prst="rect">
            <a:avLst/>
          </a:prstGeom>
        </p:spPr>
      </p:pic>
      <p:sp>
        <p:nvSpPr>
          <p:cNvPr id="8" name="文本框 7"/>
          <p:cNvSpPr txBox="1"/>
          <p:nvPr/>
        </p:nvSpPr>
        <p:spPr>
          <a:xfrm>
            <a:off x="2555776" y="5301208"/>
            <a:ext cx="1080120" cy="369332"/>
          </a:xfrm>
          <a:prstGeom prst="rect">
            <a:avLst/>
          </a:prstGeom>
          <a:noFill/>
        </p:spPr>
        <p:txBody>
          <a:bodyPr wrap="square" rtlCol="0">
            <a:spAutoFit/>
          </a:bodyPr>
          <a:lstStyle/>
          <a:p>
            <a:r>
              <a:rPr lang="en-US" altLang="zh-CN" dirty="0" smtClean="0"/>
              <a:t>CIRCLE</a:t>
            </a:r>
            <a:endParaRPr lang="zh-CN" altLang="en-US" dirty="0"/>
          </a:p>
        </p:txBody>
      </p:sp>
      <p:sp>
        <p:nvSpPr>
          <p:cNvPr id="9" name="文本框 8"/>
          <p:cNvSpPr txBox="1"/>
          <p:nvPr/>
        </p:nvSpPr>
        <p:spPr>
          <a:xfrm>
            <a:off x="3923928" y="5157192"/>
            <a:ext cx="1584176" cy="646331"/>
          </a:xfrm>
          <a:prstGeom prst="rect">
            <a:avLst/>
          </a:prstGeom>
          <a:noFill/>
        </p:spPr>
        <p:txBody>
          <a:bodyPr wrap="square" rtlCol="0">
            <a:spAutoFit/>
          </a:bodyPr>
          <a:lstStyle/>
          <a:p>
            <a:r>
              <a:rPr lang="en-US" altLang="zh-CN" dirty="0" smtClean="0"/>
              <a:t>ROUNDED RECTANGLE</a:t>
            </a:r>
            <a:endParaRPr lang="zh-CN" altLang="en-US" dirty="0"/>
          </a:p>
        </p:txBody>
      </p:sp>
      <p:sp>
        <p:nvSpPr>
          <p:cNvPr id="10" name="文本框 9"/>
          <p:cNvSpPr txBox="1"/>
          <p:nvPr/>
        </p:nvSpPr>
        <p:spPr>
          <a:xfrm>
            <a:off x="5796136" y="5230941"/>
            <a:ext cx="1584176" cy="369332"/>
          </a:xfrm>
          <a:prstGeom prst="rect">
            <a:avLst/>
          </a:prstGeom>
          <a:noFill/>
        </p:spPr>
        <p:txBody>
          <a:bodyPr wrap="square" rtlCol="0">
            <a:spAutoFit/>
          </a:bodyPr>
          <a:lstStyle/>
          <a:p>
            <a:r>
              <a:rPr lang="en-US" altLang="zh-CN" dirty="0" smtClean="0"/>
              <a:t>RECTANGLE</a:t>
            </a:r>
            <a:endParaRPr lang="zh-CN" altLang="en-US" dirty="0"/>
          </a:p>
        </p:txBody>
      </p:sp>
    </p:spTree>
    <p:extLst>
      <p:ext uri="{BB962C8B-B14F-4D97-AF65-F5344CB8AC3E}">
        <p14:creationId xmlns:p14="http://schemas.microsoft.com/office/powerpoint/2010/main" val="1085439612"/>
      </p:ext>
    </p:extLst>
  </p:cSld>
  <p:clrMapOvr>
    <a:masterClrMapping/>
  </p:clrMapOvr>
  <mc:AlternateContent xmlns:mc="http://schemas.openxmlformats.org/markup-compatibility/2006" xmlns:p14="http://schemas.microsoft.com/office/powerpoint/2010/main">
    <mc:Choice Requires="p14">
      <p:transition spd="slow" p14:dur="2000" advClick="0" advTm="10000"/>
    </mc:Choice>
    <mc:Fallback xmlns="">
      <p:transition spd="slow" advClick="0" advTm="10000"/>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1134</TotalTime>
  <Words>420</Words>
  <Application>Microsoft Office PowerPoint</Application>
  <PresentationFormat>全屏显示(4:3)</PresentationFormat>
  <Paragraphs>66</Paragraphs>
  <Slides>9</Slides>
  <Notes>8</Notes>
  <HiddenSlides>2</HiddenSlides>
  <MMClips>2</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9</vt:i4>
      </vt:variant>
    </vt:vector>
  </HeadingPairs>
  <TitlesOfParts>
    <vt:vector size="15" baseType="lpstr">
      <vt:lpstr>宋体</vt:lpstr>
      <vt:lpstr>Arial</vt:lpstr>
      <vt:lpstr>Calibri</vt:lpstr>
      <vt:lpstr>Cambria Math</vt:lpstr>
      <vt:lpstr>Times New Roman</vt:lpstr>
      <vt:lpstr>Office Theme</vt:lpstr>
      <vt:lpstr>Efﬁcient 3D Reconstruction of Vessels from Multi-views of X-Ray Angiography</vt:lpstr>
      <vt:lpstr>PowerPoint 演示文稿</vt:lpstr>
      <vt:lpstr>PowerPoint 演示文稿</vt:lpstr>
      <vt:lpstr>3D Reconstruction</vt:lpstr>
      <vt:lpstr>Experimental Results</vt:lpstr>
      <vt:lpstr>Experimental Results</vt:lpstr>
      <vt:lpstr>Thank You </vt:lpstr>
      <vt:lpstr>Contributions</vt:lpstr>
      <vt:lpstr>Method Overview</vt:lpstr>
    </vt:vector>
  </TitlesOfParts>
  <Company>City University of Hong Kong</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Hongbo</dc:creator>
  <cp:lastModifiedBy>Xinglongliu</cp:lastModifiedBy>
  <cp:revision>77</cp:revision>
  <dcterms:created xsi:type="dcterms:W3CDTF">2013-10-10T13:12:17Z</dcterms:created>
  <dcterms:modified xsi:type="dcterms:W3CDTF">2013-11-01T03:03:45Z</dcterms:modified>
</cp:coreProperties>
</file>

<file path=docProps/thumbnail.jpeg>
</file>